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Lst>
  <p:notesMasterIdLst>
    <p:notesMasterId r:id="rId28"/>
  </p:notesMasterIdLst>
  <p:sldIdLst>
    <p:sldId id="256" r:id="rId2"/>
    <p:sldId id="282" r:id="rId3"/>
    <p:sldId id="258" r:id="rId4"/>
    <p:sldId id="261" r:id="rId5"/>
    <p:sldId id="259" r:id="rId6"/>
    <p:sldId id="262" r:id="rId7"/>
    <p:sldId id="263" r:id="rId8"/>
    <p:sldId id="264" r:id="rId9"/>
    <p:sldId id="265" r:id="rId10"/>
    <p:sldId id="283" r:id="rId11"/>
    <p:sldId id="266" r:id="rId12"/>
    <p:sldId id="267" r:id="rId13"/>
    <p:sldId id="269" r:id="rId14"/>
    <p:sldId id="284" r:id="rId15"/>
    <p:sldId id="270" r:id="rId16"/>
    <p:sldId id="271" r:id="rId17"/>
    <p:sldId id="286" r:id="rId18"/>
    <p:sldId id="281" r:id="rId19"/>
    <p:sldId id="272" r:id="rId20"/>
    <p:sldId id="273" r:id="rId21"/>
    <p:sldId id="274" r:id="rId22"/>
    <p:sldId id="275" r:id="rId23"/>
    <p:sldId id="276" r:id="rId24"/>
    <p:sldId id="277" r:id="rId25"/>
    <p:sldId id="278" r:id="rId26"/>
    <p:sldId id="287" r:id="rId27"/>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8B780E-1DA5-2713-E457-190E8F0EC963}" name="Crystal Crowell" initials="CC" userId="S::crystal.crowell@apdcares.org::8c0cb743-3e6f-420e-bcae-1c0a893de9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5CB"/>
    <a:srgbClr val="2F6FB5"/>
    <a:srgbClr val="2856BC"/>
    <a:srgbClr val="0C50D8"/>
    <a:srgbClr val="224CC2"/>
    <a:srgbClr val="89E0FF"/>
    <a:srgbClr val="94C31F"/>
    <a:srgbClr val="B3E1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3715E-9047-4631-966E-C3C033F39D56}" v="168" dt="2023-05-10T16:46:39.932"/>
    <p1510:client id="{D9413685-60D1-4676-8772-475DE48800FB}" v="257" dt="2023-05-11T13:16:09.8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72" autoAdjust="0"/>
  </p:normalViewPr>
  <p:slideViewPr>
    <p:cSldViewPr snapToGrid="0">
      <p:cViewPr varScale="1">
        <p:scale>
          <a:sx n="81" d="100"/>
          <a:sy n="81" d="100"/>
        </p:scale>
        <p:origin x="96"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DEC92-0ABA-475A-A240-82FB4AC4540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B23FB1F-F9D5-41DC-A63F-E40D94A2D925}">
      <dgm:prSet custT="1"/>
      <dgm:spPr>
        <a:xfrm>
          <a:off x="262532" y="56"/>
          <a:ext cx="1979041" cy="1187425"/>
        </a:xfrm>
        <a:prstGeom prst="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CHANGES in the way affection is shown, especially if unusual or inappropriate </a:t>
          </a:r>
        </a:p>
      </dgm:t>
    </dgm:pt>
    <dgm:pt modelId="{75D2CE9E-334E-46D8-AF4C-4EEA7C99A3B0}" type="parTrans" cxnId="{B4C461F7-0A42-4B9F-A02A-89CB0872C0D6}">
      <dgm:prSet/>
      <dgm:spPr/>
      <dgm:t>
        <a:bodyPr/>
        <a:lstStyle/>
        <a:p>
          <a:endParaRPr lang="en-US" sz="2200">
            <a:latin typeface="Arial" panose="020B0604020202020204" pitchFamily="34" charset="0"/>
            <a:cs typeface="Arial" panose="020B0604020202020204" pitchFamily="34" charset="0"/>
          </a:endParaRPr>
        </a:p>
      </dgm:t>
    </dgm:pt>
    <dgm:pt modelId="{11707CA0-8A74-48AF-9228-C9E159E9DE63}" type="sibTrans" cxnId="{B4C461F7-0A42-4B9F-A02A-89CB0872C0D6}">
      <dgm:prSet/>
      <dgm:spPr/>
      <dgm:t>
        <a:bodyPr/>
        <a:lstStyle/>
        <a:p>
          <a:endParaRPr lang="en-US" sz="2200">
            <a:latin typeface="Arial" panose="020B0604020202020204" pitchFamily="34" charset="0"/>
            <a:cs typeface="Arial" panose="020B0604020202020204" pitchFamily="34" charset="0"/>
          </a:endParaRPr>
        </a:p>
      </dgm:t>
    </dgm:pt>
    <dgm:pt modelId="{C92A6C3E-1B8F-484F-8E90-A94FFB6C47C8}">
      <dgm:prSet custT="1"/>
      <dgm:spPr>
        <a:xfrm>
          <a:off x="2439479" y="56"/>
          <a:ext cx="1979041" cy="1187425"/>
        </a:xfrm>
        <a:prstGeom prst="rect">
          <a:avLst/>
        </a:prstGeom>
        <a:solidFill>
          <a:srgbClr val="8688D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Sudden fear of being touched</a:t>
          </a:r>
        </a:p>
      </dgm:t>
    </dgm:pt>
    <dgm:pt modelId="{B166B4D1-FE93-4061-B204-94EBE3132611}" type="parTrans" cxnId="{3C92E49A-10DC-411F-97BE-0FDF84D91FBA}">
      <dgm:prSet/>
      <dgm:spPr/>
      <dgm:t>
        <a:bodyPr/>
        <a:lstStyle/>
        <a:p>
          <a:endParaRPr lang="en-US" sz="2200">
            <a:latin typeface="Arial" panose="020B0604020202020204" pitchFamily="34" charset="0"/>
            <a:cs typeface="Arial" panose="020B0604020202020204" pitchFamily="34" charset="0"/>
          </a:endParaRPr>
        </a:p>
      </dgm:t>
    </dgm:pt>
    <dgm:pt modelId="{B656BA6F-F38E-4190-B48B-B01B18A3D414}" type="sibTrans" cxnId="{3C92E49A-10DC-411F-97BE-0FDF84D91FBA}">
      <dgm:prSet/>
      <dgm:spPr/>
      <dgm:t>
        <a:bodyPr/>
        <a:lstStyle/>
        <a:p>
          <a:endParaRPr lang="en-US" sz="2200">
            <a:latin typeface="Arial" panose="020B0604020202020204" pitchFamily="34" charset="0"/>
            <a:cs typeface="Arial" panose="020B0604020202020204" pitchFamily="34" charset="0"/>
          </a:endParaRPr>
        </a:p>
      </dgm:t>
    </dgm:pt>
    <dgm:pt modelId="{62FC5B22-85AB-48C8-B0E1-792E0483DB7B}">
      <dgm:prSet custT="1"/>
      <dgm:spPr>
        <a:xfrm>
          <a:off x="4616425" y="56"/>
          <a:ext cx="1979041" cy="1187425"/>
        </a:xfrm>
        <a:prstGeom prst="rect">
          <a:avLst/>
        </a:prstGeom>
        <a:solidFill>
          <a:srgbClr val="CD896C">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Sudden onset of nightmares</a:t>
          </a:r>
        </a:p>
      </dgm:t>
    </dgm:pt>
    <dgm:pt modelId="{A5E1F714-6B19-4206-BBB8-5ECA82F1BA7A}" type="parTrans" cxnId="{C690EC3E-33A7-4BCE-A232-294BAD772E50}">
      <dgm:prSet/>
      <dgm:spPr/>
      <dgm:t>
        <a:bodyPr/>
        <a:lstStyle/>
        <a:p>
          <a:endParaRPr lang="en-US" sz="2200">
            <a:latin typeface="Arial" panose="020B0604020202020204" pitchFamily="34" charset="0"/>
            <a:cs typeface="Arial" panose="020B0604020202020204" pitchFamily="34" charset="0"/>
          </a:endParaRPr>
        </a:p>
      </dgm:t>
    </dgm:pt>
    <dgm:pt modelId="{CBA71D09-CAD3-401A-B97C-02FBAA76D1B1}" type="sibTrans" cxnId="{C690EC3E-33A7-4BCE-A232-294BAD772E50}">
      <dgm:prSet/>
      <dgm:spPr/>
      <dgm:t>
        <a:bodyPr/>
        <a:lstStyle/>
        <a:p>
          <a:endParaRPr lang="en-US" sz="2200">
            <a:latin typeface="Arial" panose="020B0604020202020204" pitchFamily="34" charset="0"/>
            <a:cs typeface="Arial" panose="020B0604020202020204" pitchFamily="34" charset="0"/>
          </a:endParaRPr>
        </a:p>
      </dgm:t>
    </dgm:pt>
    <dgm:pt modelId="{7742B3D8-6794-4D82-B83D-10ED9BD06C92}">
      <dgm:prSet custT="1"/>
      <dgm:spPr>
        <a:xfrm>
          <a:off x="262532" y="1385385"/>
          <a:ext cx="1979041" cy="1187425"/>
        </a:xfrm>
        <a:prstGeom prst="rect">
          <a:avLst/>
        </a:prstGeom>
        <a:solidFill>
          <a:srgbClr val="B5A068">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CHANGES in sleep patterns; difficulty sleeping</a:t>
          </a:r>
        </a:p>
      </dgm:t>
    </dgm:pt>
    <dgm:pt modelId="{744DBDBC-4C84-4B51-9110-D03F162509AF}" type="parTrans" cxnId="{439426F3-FA09-4AAB-922B-444D4A5DB478}">
      <dgm:prSet/>
      <dgm:spPr/>
      <dgm:t>
        <a:bodyPr/>
        <a:lstStyle/>
        <a:p>
          <a:endParaRPr lang="en-US" sz="2200">
            <a:latin typeface="Arial" panose="020B0604020202020204" pitchFamily="34" charset="0"/>
            <a:cs typeface="Arial" panose="020B0604020202020204" pitchFamily="34" charset="0"/>
          </a:endParaRPr>
        </a:p>
      </dgm:t>
    </dgm:pt>
    <dgm:pt modelId="{D13E6397-2F11-4DF2-A2CC-695A43985195}" type="sibTrans" cxnId="{439426F3-FA09-4AAB-922B-444D4A5DB478}">
      <dgm:prSet/>
      <dgm:spPr/>
      <dgm:t>
        <a:bodyPr/>
        <a:lstStyle/>
        <a:p>
          <a:endParaRPr lang="en-US" sz="2200">
            <a:latin typeface="Arial" panose="020B0604020202020204" pitchFamily="34" charset="0"/>
            <a:cs typeface="Arial" panose="020B0604020202020204" pitchFamily="34" charset="0"/>
          </a:endParaRPr>
        </a:p>
      </dgm:t>
    </dgm:pt>
    <dgm:pt modelId="{AD3601FA-6370-4B61-955E-C63DF47318BD}">
      <dgm:prSet custT="1"/>
      <dgm:spPr>
        <a:xfrm>
          <a:off x="2439479" y="1385385"/>
          <a:ext cx="1979041" cy="1187425"/>
        </a:xfrm>
        <a:prstGeom prst="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Sudden regression to childlike behaviors (i.e., bed-wetting, thumb-sucking)</a:t>
          </a:r>
        </a:p>
      </dgm:t>
    </dgm:pt>
    <dgm:pt modelId="{D85AC8BF-89EE-4398-B3A4-10186F977593}" type="parTrans" cxnId="{8F5C9231-BF01-41E6-AC12-542D0C7CCB2D}">
      <dgm:prSet/>
      <dgm:spPr/>
      <dgm:t>
        <a:bodyPr/>
        <a:lstStyle/>
        <a:p>
          <a:endParaRPr lang="en-US" sz="2200">
            <a:latin typeface="Arial" panose="020B0604020202020204" pitchFamily="34" charset="0"/>
            <a:cs typeface="Arial" panose="020B0604020202020204" pitchFamily="34" charset="0"/>
          </a:endParaRPr>
        </a:p>
      </dgm:t>
    </dgm:pt>
    <dgm:pt modelId="{AADD8C63-8669-4CAB-87BD-E4CADA62924F}" type="sibTrans" cxnId="{8F5C9231-BF01-41E6-AC12-542D0C7CCB2D}">
      <dgm:prSet/>
      <dgm:spPr/>
      <dgm:t>
        <a:bodyPr/>
        <a:lstStyle/>
        <a:p>
          <a:endParaRPr lang="en-US" sz="2200">
            <a:latin typeface="Arial" panose="020B0604020202020204" pitchFamily="34" charset="0"/>
            <a:cs typeface="Arial" panose="020B0604020202020204" pitchFamily="34" charset="0"/>
          </a:endParaRPr>
        </a:p>
      </dgm:t>
    </dgm:pt>
    <dgm:pt modelId="{BF689B52-608D-4DE1-AC03-F5ED941A329D}">
      <dgm:prSet custT="1"/>
      <dgm:spPr>
        <a:xfrm>
          <a:off x="4616425" y="1385385"/>
          <a:ext cx="1979041" cy="1187425"/>
        </a:xfrm>
        <a:prstGeom prst="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Sudden unusual interest in or knowledge of sexual matters</a:t>
          </a:r>
        </a:p>
      </dgm:t>
    </dgm:pt>
    <dgm:pt modelId="{755870B5-C21B-4742-BE6A-BCCF9A6BBD43}" type="parTrans" cxnId="{8CC4E4EF-83B0-41D1-88B0-6BB0308E076A}">
      <dgm:prSet/>
      <dgm:spPr/>
      <dgm:t>
        <a:bodyPr/>
        <a:lstStyle/>
        <a:p>
          <a:endParaRPr lang="en-US" sz="2200">
            <a:latin typeface="Arial" panose="020B0604020202020204" pitchFamily="34" charset="0"/>
            <a:cs typeface="Arial" panose="020B0604020202020204" pitchFamily="34" charset="0"/>
          </a:endParaRPr>
        </a:p>
      </dgm:t>
    </dgm:pt>
    <dgm:pt modelId="{2CBBD310-73D9-4C24-8E8A-F608DD15E8DC}" type="sibTrans" cxnId="{8CC4E4EF-83B0-41D1-88B0-6BB0308E076A}">
      <dgm:prSet/>
      <dgm:spPr/>
      <dgm:t>
        <a:bodyPr/>
        <a:lstStyle/>
        <a:p>
          <a:endParaRPr lang="en-US" sz="2200">
            <a:latin typeface="Arial" panose="020B0604020202020204" pitchFamily="34" charset="0"/>
            <a:cs typeface="Arial" panose="020B0604020202020204" pitchFamily="34" charset="0"/>
          </a:endParaRPr>
        </a:p>
      </dgm:t>
    </dgm:pt>
    <dgm:pt modelId="{E6BC4EF0-1BC1-4472-A7E9-4500997323B0}">
      <dgm:prSet custT="1"/>
      <dgm:spPr>
        <a:xfrm>
          <a:off x="262532" y="2770715"/>
          <a:ext cx="1979041" cy="1187425"/>
        </a:xfrm>
        <a:prstGeom prst="rect">
          <a:avLst/>
        </a:prstGeom>
        <a:solidFill>
          <a:srgbClr val="8688D6">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Cruelty to animals</a:t>
          </a:r>
        </a:p>
      </dgm:t>
    </dgm:pt>
    <dgm:pt modelId="{127EDB85-06A9-4641-905D-7FEC350F605D}" type="parTrans" cxnId="{C72E0392-0137-4890-B088-15F4532DE86F}">
      <dgm:prSet/>
      <dgm:spPr/>
      <dgm:t>
        <a:bodyPr/>
        <a:lstStyle/>
        <a:p>
          <a:endParaRPr lang="en-US" sz="2200">
            <a:latin typeface="Arial" panose="020B0604020202020204" pitchFamily="34" charset="0"/>
            <a:cs typeface="Arial" panose="020B0604020202020204" pitchFamily="34" charset="0"/>
          </a:endParaRPr>
        </a:p>
      </dgm:t>
    </dgm:pt>
    <dgm:pt modelId="{CAE0BF6F-8E73-4554-BD35-31C1E313AD27}" type="sibTrans" cxnId="{C72E0392-0137-4890-B088-15F4532DE86F}">
      <dgm:prSet/>
      <dgm:spPr/>
      <dgm:t>
        <a:bodyPr/>
        <a:lstStyle/>
        <a:p>
          <a:endParaRPr lang="en-US" sz="2200">
            <a:latin typeface="Arial" panose="020B0604020202020204" pitchFamily="34" charset="0"/>
            <a:cs typeface="Arial" panose="020B0604020202020204" pitchFamily="34" charset="0"/>
          </a:endParaRPr>
        </a:p>
      </dgm:t>
    </dgm:pt>
    <dgm:pt modelId="{A5DEE94F-F8A1-4470-B607-BAE9DFBD1243}">
      <dgm:prSet custT="1"/>
      <dgm:spPr>
        <a:xfrm>
          <a:off x="2439479" y="2770715"/>
          <a:ext cx="1979041" cy="1187425"/>
        </a:xfrm>
        <a:prstGeom prst="rect">
          <a:avLst/>
        </a:prstGeom>
        <a:solidFill>
          <a:srgbClr val="CD896C">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Sudden fear of bathing or toileting</a:t>
          </a:r>
        </a:p>
      </dgm:t>
    </dgm:pt>
    <dgm:pt modelId="{3C74B8AA-E213-4E87-A27B-350DC9FB8C69}" type="parTrans" cxnId="{2BC44BCB-1E1A-412E-B13D-3DCE5F13860A}">
      <dgm:prSet/>
      <dgm:spPr/>
      <dgm:t>
        <a:bodyPr/>
        <a:lstStyle/>
        <a:p>
          <a:endParaRPr lang="en-US" sz="2200">
            <a:latin typeface="Arial" panose="020B0604020202020204" pitchFamily="34" charset="0"/>
            <a:cs typeface="Arial" panose="020B0604020202020204" pitchFamily="34" charset="0"/>
          </a:endParaRPr>
        </a:p>
      </dgm:t>
    </dgm:pt>
    <dgm:pt modelId="{EBFBFB9D-84EF-4F4B-AF88-079EAB9C7DA2}" type="sibTrans" cxnId="{2BC44BCB-1E1A-412E-B13D-3DCE5F13860A}">
      <dgm:prSet/>
      <dgm:spPr/>
      <dgm:t>
        <a:bodyPr/>
        <a:lstStyle/>
        <a:p>
          <a:endParaRPr lang="en-US" sz="2200">
            <a:latin typeface="Arial" panose="020B0604020202020204" pitchFamily="34" charset="0"/>
            <a:cs typeface="Arial" panose="020B0604020202020204" pitchFamily="34" charset="0"/>
          </a:endParaRPr>
        </a:p>
      </dgm:t>
    </dgm:pt>
    <dgm:pt modelId="{09B6B325-1321-4AFD-A64D-9AE82EBA1F60}">
      <dgm:prSet custT="1"/>
      <dgm:spPr>
        <a:xfrm>
          <a:off x="4616425" y="2770715"/>
          <a:ext cx="1979041" cy="1187425"/>
        </a:xfrm>
        <a:prstGeom prst="rect">
          <a:avLst/>
        </a:prstGeom>
        <a:solidFill>
          <a:srgbClr val="B5A068">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Sudden fear of a person or place</a:t>
          </a:r>
        </a:p>
      </dgm:t>
    </dgm:pt>
    <dgm:pt modelId="{3C5EC48A-1335-436A-93E2-C921B4BE6415}" type="parTrans" cxnId="{CB945FFF-44E4-4918-92A5-9A2F16C23012}">
      <dgm:prSet/>
      <dgm:spPr/>
      <dgm:t>
        <a:bodyPr/>
        <a:lstStyle/>
        <a:p>
          <a:endParaRPr lang="en-US" sz="2200">
            <a:latin typeface="Arial" panose="020B0604020202020204" pitchFamily="34" charset="0"/>
            <a:cs typeface="Arial" panose="020B0604020202020204" pitchFamily="34" charset="0"/>
          </a:endParaRPr>
        </a:p>
      </dgm:t>
    </dgm:pt>
    <dgm:pt modelId="{0C89AABC-A464-463A-9797-852047EAF658}" type="sibTrans" cxnId="{CB945FFF-44E4-4918-92A5-9A2F16C23012}">
      <dgm:prSet/>
      <dgm:spPr/>
      <dgm:t>
        <a:bodyPr/>
        <a:lstStyle/>
        <a:p>
          <a:endParaRPr lang="en-US" sz="2200">
            <a:latin typeface="Arial" panose="020B0604020202020204" pitchFamily="34" charset="0"/>
            <a:cs typeface="Arial" panose="020B0604020202020204" pitchFamily="34" charset="0"/>
          </a:endParaRPr>
        </a:p>
      </dgm:t>
    </dgm:pt>
    <dgm:pt modelId="{DD21A47D-DBB0-40C9-9786-26526278DD45}">
      <dgm:prSet custT="1"/>
      <dgm:spPr>
        <a:xfrm>
          <a:off x="1351005" y="4156044"/>
          <a:ext cx="1979041" cy="1187425"/>
        </a:xfrm>
        <a:prstGeom prst="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Depression, withdrawal, or mood swings</a:t>
          </a:r>
        </a:p>
      </dgm:t>
    </dgm:pt>
    <dgm:pt modelId="{F84E7D92-B338-4F25-8D28-588E31560863}" type="parTrans" cxnId="{D66B502D-9C82-4413-AA30-2D3C5443E428}">
      <dgm:prSet/>
      <dgm:spPr/>
      <dgm:t>
        <a:bodyPr/>
        <a:lstStyle/>
        <a:p>
          <a:endParaRPr lang="en-US" sz="2200">
            <a:latin typeface="Arial" panose="020B0604020202020204" pitchFamily="34" charset="0"/>
            <a:cs typeface="Arial" panose="020B0604020202020204" pitchFamily="34" charset="0"/>
          </a:endParaRPr>
        </a:p>
      </dgm:t>
    </dgm:pt>
    <dgm:pt modelId="{CADD4A4E-77FB-46DD-B0A3-FE3AF4C5D444}" type="sibTrans" cxnId="{D66B502D-9C82-4413-AA30-2D3C5443E428}">
      <dgm:prSet/>
      <dgm:spPr/>
      <dgm:t>
        <a:bodyPr/>
        <a:lstStyle/>
        <a:p>
          <a:endParaRPr lang="en-US" sz="2200">
            <a:latin typeface="Arial" panose="020B0604020202020204" pitchFamily="34" charset="0"/>
            <a:cs typeface="Arial" panose="020B0604020202020204" pitchFamily="34" charset="0"/>
          </a:endParaRPr>
        </a:p>
      </dgm:t>
    </dgm:pt>
    <dgm:pt modelId="{9C8ECF6D-022A-4435-9B89-D972EF0DC205}">
      <dgm:prSet custT="1"/>
      <dgm:spPr>
        <a:xfrm>
          <a:off x="3527952" y="4156044"/>
          <a:ext cx="1979041" cy="1187425"/>
        </a:xfrm>
        <a:prstGeom prst="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ANY UNEXPLAINED CHANGE IN BEHAVIOR</a:t>
          </a:r>
        </a:p>
      </dgm:t>
    </dgm:pt>
    <dgm:pt modelId="{8174AC6B-5C7D-4D42-8B35-2114F5152AC7}" type="parTrans" cxnId="{A367E2DC-11C2-42DD-B72D-ADEB39AF865B}">
      <dgm:prSet/>
      <dgm:spPr/>
      <dgm:t>
        <a:bodyPr/>
        <a:lstStyle/>
        <a:p>
          <a:endParaRPr lang="en-US" sz="2200">
            <a:latin typeface="Arial" panose="020B0604020202020204" pitchFamily="34" charset="0"/>
            <a:cs typeface="Arial" panose="020B0604020202020204" pitchFamily="34" charset="0"/>
          </a:endParaRPr>
        </a:p>
      </dgm:t>
    </dgm:pt>
    <dgm:pt modelId="{63904036-B71C-4BC6-84E1-C94D27D1D4D5}" type="sibTrans" cxnId="{A367E2DC-11C2-42DD-B72D-ADEB39AF865B}">
      <dgm:prSet/>
      <dgm:spPr/>
      <dgm:t>
        <a:bodyPr/>
        <a:lstStyle/>
        <a:p>
          <a:endParaRPr lang="en-US" sz="2200">
            <a:latin typeface="Arial" panose="020B0604020202020204" pitchFamily="34" charset="0"/>
            <a:cs typeface="Arial" panose="020B0604020202020204" pitchFamily="34" charset="0"/>
          </a:endParaRPr>
        </a:p>
      </dgm:t>
    </dgm:pt>
    <dgm:pt modelId="{DF1EBD50-293A-4753-AD21-18C934B7C793}" type="pres">
      <dgm:prSet presAssocID="{A5CDEC92-0ABA-475A-A240-82FB4AC4540A}" presName="diagram" presStyleCnt="0">
        <dgm:presLayoutVars>
          <dgm:dir/>
          <dgm:resizeHandles val="exact"/>
        </dgm:presLayoutVars>
      </dgm:prSet>
      <dgm:spPr/>
    </dgm:pt>
    <dgm:pt modelId="{9AD8F3C0-9145-46A0-AC0D-A6A44FA85D5C}" type="pres">
      <dgm:prSet presAssocID="{8B23FB1F-F9D5-41DC-A63F-E40D94A2D925}" presName="node" presStyleLbl="node1" presStyleIdx="0" presStyleCnt="11">
        <dgm:presLayoutVars>
          <dgm:bulletEnabled val="1"/>
        </dgm:presLayoutVars>
      </dgm:prSet>
      <dgm:spPr/>
    </dgm:pt>
    <dgm:pt modelId="{964C10DC-EB46-43F5-AD96-841257C81651}" type="pres">
      <dgm:prSet presAssocID="{11707CA0-8A74-48AF-9228-C9E159E9DE63}" presName="sibTrans" presStyleCnt="0"/>
      <dgm:spPr/>
    </dgm:pt>
    <dgm:pt modelId="{D9779AE7-0A9C-4B29-8DA4-6FD4BC0F251A}" type="pres">
      <dgm:prSet presAssocID="{C92A6C3E-1B8F-484F-8E90-A94FFB6C47C8}" presName="node" presStyleLbl="node1" presStyleIdx="1" presStyleCnt="11">
        <dgm:presLayoutVars>
          <dgm:bulletEnabled val="1"/>
        </dgm:presLayoutVars>
      </dgm:prSet>
      <dgm:spPr/>
    </dgm:pt>
    <dgm:pt modelId="{3ED293AF-4788-401B-BF0D-C6C0D9DFD0C5}" type="pres">
      <dgm:prSet presAssocID="{B656BA6F-F38E-4190-B48B-B01B18A3D414}" presName="sibTrans" presStyleCnt="0"/>
      <dgm:spPr/>
    </dgm:pt>
    <dgm:pt modelId="{FE427FC1-5557-4E60-94FC-58187FE562A3}" type="pres">
      <dgm:prSet presAssocID="{62FC5B22-85AB-48C8-B0E1-792E0483DB7B}" presName="node" presStyleLbl="node1" presStyleIdx="2" presStyleCnt="11">
        <dgm:presLayoutVars>
          <dgm:bulletEnabled val="1"/>
        </dgm:presLayoutVars>
      </dgm:prSet>
      <dgm:spPr/>
    </dgm:pt>
    <dgm:pt modelId="{6B423AA7-767F-44C6-8AD0-AFB6367AAB24}" type="pres">
      <dgm:prSet presAssocID="{CBA71D09-CAD3-401A-B97C-02FBAA76D1B1}" presName="sibTrans" presStyleCnt="0"/>
      <dgm:spPr/>
    </dgm:pt>
    <dgm:pt modelId="{409CFAE8-E3E8-4199-A37B-10755AE46FBD}" type="pres">
      <dgm:prSet presAssocID="{7742B3D8-6794-4D82-B83D-10ED9BD06C92}" presName="node" presStyleLbl="node1" presStyleIdx="3" presStyleCnt="11">
        <dgm:presLayoutVars>
          <dgm:bulletEnabled val="1"/>
        </dgm:presLayoutVars>
      </dgm:prSet>
      <dgm:spPr/>
    </dgm:pt>
    <dgm:pt modelId="{176CC810-6B8E-4752-8E5E-36629A8CA550}" type="pres">
      <dgm:prSet presAssocID="{D13E6397-2F11-4DF2-A2CC-695A43985195}" presName="sibTrans" presStyleCnt="0"/>
      <dgm:spPr/>
    </dgm:pt>
    <dgm:pt modelId="{1A349A3C-98D1-49F3-B1BF-82789FAF6868}" type="pres">
      <dgm:prSet presAssocID="{AD3601FA-6370-4B61-955E-C63DF47318BD}" presName="node" presStyleLbl="node1" presStyleIdx="4" presStyleCnt="11">
        <dgm:presLayoutVars>
          <dgm:bulletEnabled val="1"/>
        </dgm:presLayoutVars>
      </dgm:prSet>
      <dgm:spPr/>
    </dgm:pt>
    <dgm:pt modelId="{834B98AE-010B-4A56-A9B7-DFB450B5C8C3}" type="pres">
      <dgm:prSet presAssocID="{AADD8C63-8669-4CAB-87BD-E4CADA62924F}" presName="sibTrans" presStyleCnt="0"/>
      <dgm:spPr/>
    </dgm:pt>
    <dgm:pt modelId="{1F27A9F1-6D64-4FCE-8C9F-7E3B79C55F5D}" type="pres">
      <dgm:prSet presAssocID="{BF689B52-608D-4DE1-AC03-F5ED941A329D}" presName="node" presStyleLbl="node1" presStyleIdx="5" presStyleCnt="11">
        <dgm:presLayoutVars>
          <dgm:bulletEnabled val="1"/>
        </dgm:presLayoutVars>
      </dgm:prSet>
      <dgm:spPr/>
    </dgm:pt>
    <dgm:pt modelId="{4AC9A0CB-7EFA-4A7B-965F-AC46162FE570}" type="pres">
      <dgm:prSet presAssocID="{2CBBD310-73D9-4C24-8E8A-F608DD15E8DC}" presName="sibTrans" presStyleCnt="0"/>
      <dgm:spPr/>
    </dgm:pt>
    <dgm:pt modelId="{0FAAAF92-085C-4BAC-9382-5C90D2EC70E9}" type="pres">
      <dgm:prSet presAssocID="{E6BC4EF0-1BC1-4472-A7E9-4500997323B0}" presName="node" presStyleLbl="node1" presStyleIdx="6" presStyleCnt="11">
        <dgm:presLayoutVars>
          <dgm:bulletEnabled val="1"/>
        </dgm:presLayoutVars>
      </dgm:prSet>
      <dgm:spPr/>
    </dgm:pt>
    <dgm:pt modelId="{C14A3D0D-F8A5-4A90-A8A9-E1321D31AC53}" type="pres">
      <dgm:prSet presAssocID="{CAE0BF6F-8E73-4554-BD35-31C1E313AD27}" presName="sibTrans" presStyleCnt="0"/>
      <dgm:spPr/>
    </dgm:pt>
    <dgm:pt modelId="{04C78395-8E03-44B9-9F9B-6EF5D076B5A9}" type="pres">
      <dgm:prSet presAssocID="{A5DEE94F-F8A1-4470-B607-BAE9DFBD1243}" presName="node" presStyleLbl="node1" presStyleIdx="7" presStyleCnt="11">
        <dgm:presLayoutVars>
          <dgm:bulletEnabled val="1"/>
        </dgm:presLayoutVars>
      </dgm:prSet>
      <dgm:spPr/>
    </dgm:pt>
    <dgm:pt modelId="{417ADE36-64AB-4884-AB8E-33BD79866207}" type="pres">
      <dgm:prSet presAssocID="{EBFBFB9D-84EF-4F4B-AF88-079EAB9C7DA2}" presName="sibTrans" presStyleCnt="0"/>
      <dgm:spPr/>
    </dgm:pt>
    <dgm:pt modelId="{BF0695C1-56F3-4904-83F3-B30652209171}" type="pres">
      <dgm:prSet presAssocID="{09B6B325-1321-4AFD-A64D-9AE82EBA1F60}" presName="node" presStyleLbl="node1" presStyleIdx="8" presStyleCnt="11">
        <dgm:presLayoutVars>
          <dgm:bulletEnabled val="1"/>
        </dgm:presLayoutVars>
      </dgm:prSet>
      <dgm:spPr/>
    </dgm:pt>
    <dgm:pt modelId="{8B150149-192A-415E-B457-543804A90D1C}" type="pres">
      <dgm:prSet presAssocID="{0C89AABC-A464-463A-9797-852047EAF658}" presName="sibTrans" presStyleCnt="0"/>
      <dgm:spPr/>
    </dgm:pt>
    <dgm:pt modelId="{599C0B67-D999-40EE-B92E-CC9F90C5C7F5}" type="pres">
      <dgm:prSet presAssocID="{DD21A47D-DBB0-40C9-9786-26526278DD45}" presName="node" presStyleLbl="node1" presStyleIdx="9" presStyleCnt="11">
        <dgm:presLayoutVars>
          <dgm:bulletEnabled val="1"/>
        </dgm:presLayoutVars>
      </dgm:prSet>
      <dgm:spPr/>
    </dgm:pt>
    <dgm:pt modelId="{5189BD59-D81F-422B-8DBA-386145521D7D}" type="pres">
      <dgm:prSet presAssocID="{CADD4A4E-77FB-46DD-B0A3-FE3AF4C5D444}" presName="sibTrans" presStyleCnt="0"/>
      <dgm:spPr/>
    </dgm:pt>
    <dgm:pt modelId="{2BD1E9E1-2611-420B-8428-17134B267ACF}" type="pres">
      <dgm:prSet presAssocID="{9C8ECF6D-022A-4435-9B89-D972EF0DC205}" presName="node" presStyleLbl="node1" presStyleIdx="10" presStyleCnt="11">
        <dgm:presLayoutVars>
          <dgm:bulletEnabled val="1"/>
        </dgm:presLayoutVars>
      </dgm:prSet>
      <dgm:spPr/>
    </dgm:pt>
  </dgm:ptLst>
  <dgm:cxnLst>
    <dgm:cxn modelId="{FB814B01-881C-4237-83A3-7FC675EAFFD2}" type="presOf" srcId="{09B6B325-1321-4AFD-A64D-9AE82EBA1F60}" destId="{BF0695C1-56F3-4904-83F3-B30652209171}" srcOrd="0" destOrd="0" presId="urn:microsoft.com/office/officeart/2005/8/layout/default"/>
    <dgm:cxn modelId="{2B705514-A294-4908-BB60-52124B2EFC06}" type="presOf" srcId="{E6BC4EF0-1BC1-4472-A7E9-4500997323B0}" destId="{0FAAAF92-085C-4BAC-9382-5C90D2EC70E9}" srcOrd="0" destOrd="0" presId="urn:microsoft.com/office/officeart/2005/8/layout/default"/>
    <dgm:cxn modelId="{84908619-12DF-4188-8EFC-EFB77BA0FF0C}" type="presOf" srcId="{62FC5B22-85AB-48C8-B0E1-792E0483DB7B}" destId="{FE427FC1-5557-4E60-94FC-58187FE562A3}" srcOrd="0" destOrd="0" presId="urn:microsoft.com/office/officeart/2005/8/layout/default"/>
    <dgm:cxn modelId="{EE802B25-27B8-4E82-ADB4-59E4D030209F}" type="presOf" srcId="{A5CDEC92-0ABA-475A-A240-82FB4AC4540A}" destId="{DF1EBD50-293A-4753-AD21-18C934B7C793}" srcOrd="0" destOrd="0" presId="urn:microsoft.com/office/officeart/2005/8/layout/default"/>
    <dgm:cxn modelId="{D66B502D-9C82-4413-AA30-2D3C5443E428}" srcId="{A5CDEC92-0ABA-475A-A240-82FB4AC4540A}" destId="{DD21A47D-DBB0-40C9-9786-26526278DD45}" srcOrd="9" destOrd="0" parTransId="{F84E7D92-B338-4F25-8D28-588E31560863}" sibTransId="{CADD4A4E-77FB-46DD-B0A3-FE3AF4C5D444}"/>
    <dgm:cxn modelId="{65E07E2D-9C4B-4DAC-AB7C-831951E92E0F}" type="presOf" srcId="{7742B3D8-6794-4D82-B83D-10ED9BD06C92}" destId="{409CFAE8-E3E8-4199-A37B-10755AE46FBD}" srcOrd="0" destOrd="0" presId="urn:microsoft.com/office/officeart/2005/8/layout/default"/>
    <dgm:cxn modelId="{8F5C9231-BF01-41E6-AC12-542D0C7CCB2D}" srcId="{A5CDEC92-0ABA-475A-A240-82FB4AC4540A}" destId="{AD3601FA-6370-4B61-955E-C63DF47318BD}" srcOrd="4" destOrd="0" parTransId="{D85AC8BF-89EE-4398-B3A4-10186F977593}" sibTransId="{AADD8C63-8669-4CAB-87BD-E4CADA62924F}"/>
    <dgm:cxn modelId="{786FB932-91F3-4BA8-A7A8-0D34018FA785}" type="presOf" srcId="{A5DEE94F-F8A1-4470-B607-BAE9DFBD1243}" destId="{04C78395-8E03-44B9-9F9B-6EF5D076B5A9}" srcOrd="0" destOrd="0" presId="urn:microsoft.com/office/officeart/2005/8/layout/default"/>
    <dgm:cxn modelId="{BA538734-70AA-49DF-9704-F1B549B79D24}" type="presOf" srcId="{9C8ECF6D-022A-4435-9B89-D972EF0DC205}" destId="{2BD1E9E1-2611-420B-8428-17134B267ACF}" srcOrd="0" destOrd="0" presId="urn:microsoft.com/office/officeart/2005/8/layout/default"/>
    <dgm:cxn modelId="{C690EC3E-33A7-4BCE-A232-294BAD772E50}" srcId="{A5CDEC92-0ABA-475A-A240-82FB4AC4540A}" destId="{62FC5B22-85AB-48C8-B0E1-792E0483DB7B}" srcOrd="2" destOrd="0" parTransId="{A5E1F714-6B19-4206-BBB8-5ECA82F1BA7A}" sibTransId="{CBA71D09-CAD3-401A-B97C-02FBAA76D1B1}"/>
    <dgm:cxn modelId="{4D4ECD79-C70A-4A69-A21F-71DEBFB08B80}" type="presOf" srcId="{DD21A47D-DBB0-40C9-9786-26526278DD45}" destId="{599C0B67-D999-40EE-B92E-CC9F90C5C7F5}" srcOrd="0" destOrd="0" presId="urn:microsoft.com/office/officeart/2005/8/layout/default"/>
    <dgm:cxn modelId="{C72E0392-0137-4890-B088-15F4532DE86F}" srcId="{A5CDEC92-0ABA-475A-A240-82FB4AC4540A}" destId="{E6BC4EF0-1BC1-4472-A7E9-4500997323B0}" srcOrd="6" destOrd="0" parTransId="{127EDB85-06A9-4641-905D-7FEC350F605D}" sibTransId="{CAE0BF6F-8E73-4554-BD35-31C1E313AD27}"/>
    <dgm:cxn modelId="{3C92E49A-10DC-411F-97BE-0FDF84D91FBA}" srcId="{A5CDEC92-0ABA-475A-A240-82FB4AC4540A}" destId="{C92A6C3E-1B8F-484F-8E90-A94FFB6C47C8}" srcOrd="1" destOrd="0" parTransId="{B166B4D1-FE93-4061-B204-94EBE3132611}" sibTransId="{B656BA6F-F38E-4190-B48B-B01B18A3D414}"/>
    <dgm:cxn modelId="{2BC44BCB-1E1A-412E-B13D-3DCE5F13860A}" srcId="{A5CDEC92-0ABA-475A-A240-82FB4AC4540A}" destId="{A5DEE94F-F8A1-4470-B607-BAE9DFBD1243}" srcOrd="7" destOrd="0" parTransId="{3C74B8AA-E213-4E87-A27B-350DC9FB8C69}" sibTransId="{EBFBFB9D-84EF-4F4B-AF88-079EAB9C7DA2}"/>
    <dgm:cxn modelId="{A367E2DC-11C2-42DD-B72D-ADEB39AF865B}" srcId="{A5CDEC92-0ABA-475A-A240-82FB4AC4540A}" destId="{9C8ECF6D-022A-4435-9B89-D972EF0DC205}" srcOrd="10" destOrd="0" parTransId="{8174AC6B-5C7D-4D42-8B35-2114F5152AC7}" sibTransId="{63904036-B71C-4BC6-84E1-C94D27D1D4D5}"/>
    <dgm:cxn modelId="{AE52B3E1-5954-4E25-A9F9-E63E98E1AF2E}" type="presOf" srcId="{8B23FB1F-F9D5-41DC-A63F-E40D94A2D925}" destId="{9AD8F3C0-9145-46A0-AC0D-A6A44FA85D5C}" srcOrd="0" destOrd="0" presId="urn:microsoft.com/office/officeart/2005/8/layout/default"/>
    <dgm:cxn modelId="{8CC4E4EF-83B0-41D1-88B0-6BB0308E076A}" srcId="{A5CDEC92-0ABA-475A-A240-82FB4AC4540A}" destId="{BF689B52-608D-4DE1-AC03-F5ED941A329D}" srcOrd="5" destOrd="0" parTransId="{755870B5-C21B-4742-BE6A-BCCF9A6BBD43}" sibTransId="{2CBBD310-73D9-4C24-8E8A-F608DD15E8DC}"/>
    <dgm:cxn modelId="{439426F3-FA09-4AAB-922B-444D4A5DB478}" srcId="{A5CDEC92-0ABA-475A-A240-82FB4AC4540A}" destId="{7742B3D8-6794-4D82-B83D-10ED9BD06C92}" srcOrd="3" destOrd="0" parTransId="{744DBDBC-4C84-4B51-9110-D03F162509AF}" sibTransId="{D13E6397-2F11-4DF2-A2CC-695A43985195}"/>
    <dgm:cxn modelId="{B4C461F7-0A42-4B9F-A02A-89CB0872C0D6}" srcId="{A5CDEC92-0ABA-475A-A240-82FB4AC4540A}" destId="{8B23FB1F-F9D5-41DC-A63F-E40D94A2D925}" srcOrd="0" destOrd="0" parTransId="{75D2CE9E-334E-46D8-AF4C-4EEA7C99A3B0}" sibTransId="{11707CA0-8A74-48AF-9228-C9E159E9DE63}"/>
    <dgm:cxn modelId="{E4227BF7-E282-45AC-A8E8-6929B394F4FF}" type="presOf" srcId="{BF689B52-608D-4DE1-AC03-F5ED941A329D}" destId="{1F27A9F1-6D64-4FCE-8C9F-7E3B79C55F5D}" srcOrd="0" destOrd="0" presId="urn:microsoft.com/office/officeart/2005/8/layout/default"/>
    <dgm:cxn modelId="{767EB5F7-4EB7-4720-A274-FBCE577AED39}" type="presOf" srcId="{C92A6C3E-1B8F-484F-8E90-A94FFB6C47C8}" destId="{D9779AE7-0A9C-4B29-8DA4-6FD4BC0F251A}" srcOrd="0" destOrd="0" presId="urn:microsoft.com/office/officeart/2005/8/layout/default"/>
    <dgm:cxn modelId="{51567CF9-840B-4D77-9028-F243E272D12C}" type="presOf" srcId="{AD3601FA-6370-4B61-955E-C63DF47318BD}" destId="{1A349A3C-98D1-49F3-B1BF-82789FAF6868}" srcOrd="0" destOrd="0" presId="urn:microsoft.com/office/officeart/2005/8/layout/default"/>
    <dgm:cxn modelId="{CB945FFF-44E4-4918-92A5-9A2F16C23012}" srcId="{A5CDEC92-0ABA-475A-A240-82FB4AC4540A}" destId="{09B6B325-1321-4AFD-A64D-9AE82EBA1F60}" srcOrd="8" destOrd="0" parTransId="{3C5EC48A-1335-436A-93E2-C921B4BE6415}" sibTransId="{0C89AABC-A464-463A-9797-852047EAF658}"/>
    <dgm:cxn modelId="{7DE330C7-DAD9-444F-A0A8-187F032AE00B}" type="presParOf" srcId="{DF1EBD50-293A-4753-AD21-18C934B7C793}" destId="{9AD8F3C0-9145-46A0-AC0D-A6A44FA85D5C}" srcOrd="0" destOrd="0" presId="urn:microsoft.com/office/officeart/2005/8/layout/default"/>
    <dgm:cxn modelId="{0B25D98B-2A81-477F-9FB4-29287F5FDA33}" type="presParOf" srcId="{DF1EBD50-293A-4753-AD21-18C934B7C793}" destId="{964C10DC-EB46-43F5-AD96-841257C81651}" srcOrd="1" destOrd="0" presId="urn:microsoft.com/office/officeart/2005/8/layout/default"/>
    <dgm:cxn modelId="{5B15EF4B-806D-4CDA-B020-5B64EE49E84D}" type="presParOf" srcId="{DF1EBD50-293A-4753-AD21-18C934B7C793}" destId="{D9779AE7-0A9C-4B29-8DA4-6FD4BC0F251A}" srcOrd="2" destOrd="0" presId="urn:microsoft.com/office/officeart/2005/8/layout/default"/>
    <dgm:cxn modelId="{5A83E94F-BED1-4BF4-838B-B7623121A25B}" type="presParOf" srcId="{DF1EBD50-293A-4753-AD21-18C934B7C793}" destId="{3ED293AF-4788-401B-BF0D-C6C0D9DFD0C5}" srcOrd="3" destOrd="0" presId="urn:microsoft.com/office/officeart/2005/8/layout/default"/>
    <dgm:cxn modelId="{DBD32398-3B7D-44D1-8899-E3FE111D2A74}" type="presParOf" srcId="{DF1EBD50-293A-4753-AD21-18C934B7C793}" destId="{FE427FC1-5557-4E60-94FC-58187FE562A3}" srcOrd="4" destOrd="0" presId="urn:microsoft.com/office/officeart/2005/8/layout/default"/>
    <dgm:cxn modelId="{1A93ACD9-DFD3-493C-9971-0F55FD6453DE}" type="presParOf" srcId="{DF1EBD50-293A-4753-AD21-18C934B7C793}" destId="{6B423AA7-767F-44C6-8AD0-AFB6367AAB24}" srcOrd="5" destOrd="0" presId="urn:microsoft.com/office/officeart/2005/8/layout/default"/>
    <dgm:cxn modelId="{793809AB-3F7D-43EC-B262-1FFAF0A8D4D6}" type="presParOf" srcId="{DF1EBD50-293A-4753-AD21-18C934B7C793}" destId="{409CFAE8-E3E8-4199-A37B-10755AE46FBD}" srcOrd="6" destOrd="0" presId="urn:microsoft.com/office/officeart/2005/8/layout/default"/>
    <dgm:cxn modelId="{22443285-F899-4AFB-8E55-CDE8CE08EA02}" type="presParOf" srcId="{DF1EBD50-293A-4753-AD21-18C934B7C793}" destId="{176CC810-6B8E-4752-8E5E-36629A8CA550}" srcOrd="7" destOrd="0" presId="urn:microsoft.com/office/officeart/2005/8/layout/default"/>
    <dgm:cxn modelId="{AA0B0EBF-C54E-4C97-9AE6-0CB296622E76}" type="presParOf" srcId="{DF1EBD50-293A-4753-AD21-18C934B7C793}" destId="{1A349A3C-98D1-49F3-B1BF-82789FAF6868}" srcOrd="8" destOrd="0" presId="urn:microsoft.com/office/officeart/2005/8/layout/default"/>
    <dgm:cxn modelId="{CF809E3E-4C15-4C45-9F9F-2580F74C7A7B}" type="presParOf" srcId="{DF1EBD50-293A-4753-AD21-18C934B7C793}" destId="{834B98AE-010B-4A56-A9B7-DFB450B5C8C3}" srcOrd="9" destOrd="0" presId="urn:microsoft.com/office/officeart/2005/8/layout/default"/>
    <dgm:cxn modelId="{3967A3FE-807C-4EF5-9E97-62CF261061D1}" type="presParOf" srcId="{DF1EBD50-293A-4753-AD21-18C934B7C793}" destId="{1F27A9F1-6D64-4FCE-8C9F-7E3B79C55F5D}" srcOrd="10" destOrd="0" presId="urn:microsoft.com/office/officeart/2005/8/layout/default"/>
    <dgm:cxn modelId="{A046AD5D-CEF7-475A-B1F8-641482E69044}" type="presParOf" srcId="{DF1EBD50-293A-4753-AD21-18C934B7C793}" destId="{4AC9A0CB-7EFA-4A7B-965F-AC46162FE570}" srcOrd="11" destOrd="0" presId="urn:microsoft.com/office/officeart/2005/8/layout/default"/>
    <dgm:cxn modelId="{ABEFD1CA-B6F3-4FF9-9455-E43067CD4997}" type="presParOf" srcId="{DF1EBD50-293A-4753-AD21-18C934B7C793}" destId="{0FAAAF92-085C-4BAC-9382-5C90D2EC70E9}" srcOrd="12" destOrd="0" presId="urn:microsoft.com/office/officeart/2005/8/layout/default"/>
    <dgm:cxn modelId="{AA9D9408-8EAD-444D-A773-7615656363B9}" type="presParOf" srcId="{DF1EBD50-293A-4753-AD21-18C934B7C793}" destId="{C14A3D0D-F8A5-4A90-A8A9-E1321D31AC53}" srcOrd="13" destOrd="0" presId="urn:microsoft.com/office/officeart/2005/8/layout/default"/>
    <dgm:cxn modelId="{239F10AB-6D59-4DA1-A3B2-283D284D0C9B}" type="presParOf" srcId="{DF1EBD50-293A-4753-AD21-18C934B7C793}" destId="{04C78395-8E03-44B9-9F9B-6EF5D076B5A9}" srcOrd="14" destOrd="0" presId="urn:microsoft.com/office/officeart/2005/8/layout/default"/>
    <dgm:cxn modelId="{8055111D-A83C-4751-B059-617FB2D130B2}" type="presParOf" srcId="{DF1EBD50-293A-4753-AD21-18C934B7C793}" destId="{417ADE36-64AB-4884-AB8E-33BD79866207}" srcOrd="15" destOrd="0" presId="urn:microsoft.com/office/officeart/2005/8/layout/default"/>
    <dgm:cxn modelId="{DC1B17BA-45E2-4482-BEA0-39FA2A1FC773}" type="presParOf" srcId="{DF1EBD50-293A-4753-AD21-18C934B7C793}" destId="{BF0695C1-56F3-4904-83F3-B30652209171}" srcOrd="16" destOrd="0" presId="urn:microsoft.com/office/officeart/2005/8/layout/default"/>
    <dgm:cxn modelId="{990FA6B1-3FBB-4767-9753-10CDDE335ADB}" type="presParOf" srcId="{DF1EBD50-293A-4753-AD21-18C934B7C793}" destId="{8B150149-192A-415E-B457-543804A90D1C}" srcOrd="17" destOrd="0" presId="urn:microsoft.com/office/officeart/2005/8/layout/default"/>
    <dgm:cxn modelId="{BF130182-18BC-487E-B28C-C34FB2534BCA}" type="presParOf" srcId="{DF1EBD50-293A-4753-AD21-18C934B7C793}" destId="{599C0B67-D999-40EE-B92E-CC9F90C5C7F5}" srcOrd="18" destOrd="0" presId="urn:microsoft.com/office/officeart/2005/8/layout/default"/>
    <dgm:cxn modelId="{F3B894EB-B887-4C84-85CA-8694527AB474}" type="presParOf" srcId="{DF1EBD50-293A-4753-AD21-18C934B7C793}" destId="{5189BD59-D81F-422B-8DBA-386145521D7D}" srcOrd="19" destOrd="0" presId="urn:microsoft.com/office/officeart/2005/8/layout/default"/>
    <dgm:cxn modelId="{1896DD71-F561-4900-8144-DA87A83AD117}" type="presParOf" srcId="{DF1EBD50-293A-4753-AD21-18C934B7C793}" destId="{2BD1E9E1-2611-420B-8428-17134B267ACF}"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5790E-1C4F-46D5-97BC-5979851C22B9}"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3AF6526-B0E3-4A07-B8EA-93B60A7AAE48}">
      <dgm:prSet custT="1"/>
      <dgm:spPr/>
      <dgm:t>
        <a:bodyPr anchor="ctr" anchorCtr="0"/>
        <a:lstStyle/>
        <a:p>
          <a:pPr>
            <a:lnSpc>
              <a:spcPct val="100000"/>
            </a:lnSpc>
          </a:pPr>
          <a:r>
            <a:rPr lang="en-US" sz="2400">
              <a:latin typeface="Arial" panose="020B0604020202020204" pitchFamily="34" charset="0"/>
              <a:cs typeface="Arial" panose="020B0604020202020204" pitchFamily="34" charset="0"/>
            </a:rPr>
            <a:t>Victim does not recognize abuse, neglect, or exploitation </a:t>
          </a:r>
        </a:p>
      </dgm:t>
    </dgm:pt>
    <dgm:pt modelId="{33C4AFC3-49B8-48BB-9B68-C0A04D74D04D}" type="parTrans" cxnId="{1B965BF4-4A14-40C5-92DA-5C514B799580}">
      <dgm:prSet/>
      <dgm:spPr/>
      <dgm:t>
        <a:bodyPr/>
        <a:lstStyle/>
        <a:p>
          <a:endParaRPr lang="en-US"/>
        </a:p>
      </dgm:t>
    </dgm:pt>
    <dgm:pt modelId="{EC540307-5FA5-4CA4-96C6-75D3EBF84FD9}" type="sibTrans" cxnId="{1B965BF4-4A14-40C5-92DA-5C514B799580}">
      <dgm:prSet/>
      <dgm:spPr/>
      <dgm:t>
        <a:bodyPr/>
        <a:lstStyle/>
        <a:p>
          <a:endParaRPr lang="en-US"/>
        </a:p>
      </dgm:t>
    </dgm:pt>
    <dgm:pt modelId="{ED97428B-BBE7-427B-AAEA-5D8307388C99}">
      <dgm:prSet custT="1"/>
      <dgm:spPr/>
      <dgm:t>
        <a:bodyPr anchor="ctr" anchorCtr="0"/>
        <a:lstStyle/>
        <a:p>
          <a:pPr>
            <a:lnSpc>
              <a:spcPct val="100000"/>
            </a:lnSpc>
          </a:pPr>
          <a:r>
            <a:rPr lang="en-US" sz="2400">
              <a:latin typeface="Arial" panose="020B0604020202020204" pitchFamily="34" charset="0"/>
              <a:cs typeface="Arial" panose="020B0604020202020204" pitchFamily="34" charset="0"/>
            </a:rPr>
            <a:t>Communication challenges </a:t>
          </a:r>
        </a:p>
      </dgm:t>
    </dgm:pt>
    <dgm:pt modelId="{F6844AA9-9AF5-4E9E-9B75-ADE93BAAA831}" type="parTrans" cxnId="{DE418487-CA30-4699-9229-3C98993CC436}">
      <dgm:prSet/>
      <dgm:spPr/>
      <dgm:t>
        <a:bodyPr/>
        <a:lstStyle/>
        <a:p>
          <a:endParaRPr lang="en-US"/>
        </a:p>
      </dgm:t>
    </dgm:pt>
    <dgm:pt modelId="{5E5194AD-C08A-466D-AF62-CF9916E9D435}" type="sibTrans" cxnId="{DE418487-CA30-4699-9229-3C98993CC436}">
      <dgm:prSet/>
      <dgm:spPr/>
      <dgm:t>
        <a:bodyPr/>
        <a:lstStyle/>
        <a:p>
          <a:endParaRPr lang="en-US"/>
        </a:p>
      </dgm:t>
    </dgm:pt>
    <dgm:pt modelId="{BD42CA02-3F9B-4302-A2C7-026056F1F231}">
      <dgm:prSet custT="1"/>
      <dgm:spPr/>
      <dgm:t>
        <a:bodyPr anchor="ctr" anchorCtr="0"/>
        <a:lstStyle/>
        <a:p>
          <a:pPr>
            <a:lnSpc>
              <a:spcPct val="100000"/>
            </a:lnSpc>
          </a:pPr>
          <a:r>
            <a:rPr lang="en-US" sz="2400">
              <a:latin typeface="Arial" panose="020B0604020202020204" pitchFamily="34" charset="0"/>
              <a:cs typeface="Arial" panose="020B0604020202020204" pitchFamily="34" charset="0"/>
            </a:rPr>
            <a:t>Some symptoms may be interpreted as behavioral problems or traits of their disability</a:t>
          </a:r>
        </a:p>
      </dgm:t>
    </dgm:pt>
    <dgm:pt modelId="{BF9780DD-38EC-455C-BDA3-DA94587B1CB7}" type="parTrans" cxnId="{A02B2213-B3BA-49FD-95E5-2A562735C386}">
      <dgm:prSet/>
      <dgm:spPr/>
      <dgm:t>
        <a:bodyPr/>
        <a:lstStyle/>
        <a:p>
          <a:endParaRPr lang="en-US"/>
        </a:p>
      </dgm:t>
    </dgm:pt>
    <dgm:pt modelId="{02E0F8D5-C438-4936-B755-64373A9BFD06}" type="sibTrans" cxnId="{A02B2213-B3BA-49FD-95E5-2A562735C386}">
      <dgm:prSet/>
      <dgm:spPr/>
      <dgm:t>
        <a:bodyPr/>
        <a:lstStyle/>
        <a:p>
          <a:endParaRPr lang="en-US"/>
        </a:p>
      </dgm:t>
    </dgm:pt>
    <dgm:pt modelId="{ADD2F678-0150-4B6A-81E3-DC3264988F1B}">
      <dgm:prSet custT="1"/>
      <dgm:spPr/>
      <dgm:t>
        <a:bodyPr anchor="ctr" anchorCtr="0"/>
        <a:lstStyle/>
        <a:p>
          <a:pPr>
            <a:lnSpc>
              <a:spcPct val="100000"/>
            </a:lnSpc>
          </a:pPr>
          <a:r>
            <a:rPr lang="en-US" sz="2400">
              <a:latin typeface="Arial" panose="020B0604020202020204" pitchFamily="34" charset="0"/>
              <a:cs typeface="Arial" panose="020B0604020202020204" pitchFamily="34" charset="0"/>
            </a:rPr>
            <a:t>Victims may be coerced and not appear to be a victim</a:t>
          </a:r>
        </a:p>
      </dgm:t>
    </dgm:pt>
    <dgm:pt modelId="{3E3222D5-40C8-44B7-81F1-F5CF5BD44A55}" type="parTrans" cxnId="{ABC2B34B-D474-4CCC-886D-77F19E0915A5}">
      <dgm:prSet/>
      <dgm:spPr/>
      <dgm:t>
        <a:bodyPr/>
        <a:lstStyle/>
        <a:p>
          <a:endParaRPr lang="en-US"/>
        </a:p>
      </dgm:t>
    </dgm:pt>
    <dgm:pt modelId="{9A8C2B3A-B70D-4395-A220-394F97D3C400}" type="sibTrans" cxnId="{ABC2B34B-D474-4CCC-886D-77F19E0915A5}">
      <dgm:prSet/>
      <dgm:spPr/>
      <dgm:t>
        <a:bodyPr/>
        <a:lstStyle/>
        <a:p>
          <a:endParaRPr lang="en-US"/>
        </a:p>
      </dgm:t>
    </dgm:pt>
    <dgm:pt modelId="{A14FF52F-5AB6-4DD9-A872-96C4799CE8E9}">
      <dgm:prSet custT="1"/>
      <dgm:spPr>
        <a:ln>
          <a:noFill/>
        </a:ln>
      </dgm:spPr>
      <dgm:t>
        <a:bodyPr anchor="ctr" anchorCtr="0"/>
        <a:lstStyle/>
        <a:p>
          <a:pPr>
            <a:lnSpc>
              <a:spcPct val="100000"/>
            </a:lnSpc>
          </a:pPr>
          <a:r>
            <a:rPr lang="en-US" sz="2400">
              <a:latin typeface="Arial" panose="020B0604020202020204" pitchFamily="34" charset="0"/>
              <a:cs typeface="Arial" panose="020B0604020202020204" pitchFamily="34" charset="0"/>
            </a:rPr>
            <a:t>Some red flags are common with individuals receiving services for intellectual or developmental disabilities</a:t>
          </a:r>
        </a:p>
      </dgm:t>
    </dgm:pt>
    <dgm:pt modelId="{39C13566-A547-4707-B4B9-088EEBE8356B}" type="parTrans" cxnId="{EC99E28F-CF05-41CC-BBCC-526DF56B61A3}">
      <dgm:prSet/>
      <dgm:spPr/>
      <dgm:t>
        <a:bodyPr/>
        <a:lstStyle/>
        <a:p>
          <a:endParaRPr lang="en-US"/>
        </a:p>
      </dgm:t>
    </dgm:pt>
    <dgm:pt modelId="{B98B9E05-A19F-4837-963D-18A016C31301}" type="sibTrans" cxnId="{EC99E28F-CF05-41CC-BBCC-526DF56B61A3}">
      <dgm:prSet/>
      <dgm:spPr/>
      <dgm:t>
        <a:bodyPr/>
        <a:lstStyle/>
        <a:p>
          <a:endParaRPr lang="en-US"/>
        </a:p>
      </dgm:t>
    </dgm:pt>
    <dgm:pt modelId="{B8F4B25A-0A63-4E5C-BB1B-0F5D7C1B8241}">
      <dgm:prSet custT="1"/>
      <dgm:spPr/>
      <dgm:t>
        <a:bodyPr anchor="ctr" anchorCtr="0"/>
        <a:lstStyle/>
        <a:p>
          <a:pPr>
            <a:lnSpc>
              <a:spcPct val="100000"/>
            </a:lnSpc>
          </a:pPr>
          <a:r>
            <a:rPr lang="en-US" sz="2400">
              <a:latin typeface="Arial" panose="020B0604020202020204" pitchFamily="34" charset="0"/>
              <a:cs typeface="Arial" panose="020B0604020202020204" pitchFamily="34" charset="0"/>
            </a:rPr>
            <a:t>Fear and training prevent disclosing</a:t>
          </a:r>
        </a:p>
      </dgm:t>
    </dgm:pt>
    <dgm:pt modelId="{7EF2271E-F65B-4F61-999C-DB0B972C5FA7}" type="sibTrans" cxnId="{67664BC8-EB8B-4A32-ACD3-7AE20AC880FB}">
      <dgm:prSet/>
      <dgm:spPr/>
      <dgm:t>
        <a:bodyPr/>
        <a:lstStyle/>
        <a:p>
          <a:endParaRPr lang="en-US"/>
        </a:p>
      </dgm:t>
    </dgm:pt>
    <dgm:pt modelId="{EA8CA674-4F86-4805-BB29-700641125378}" type="parTrans" cxnId="{67664BC8-EB8B-4A32-ACD3-7AE20AC880FB}">
      <dgm:prSet/>
      <dgm:spPr/>
      <dgm:t>
        <a:bodyPr/>
        <a:lstStyle/>
        <a:p>
          <a:endParaRPr lang="en-US"/>
        </a:p>
      </dgm:t>
    </dgm:pt>
    <dgm:pt modelId="{B7BE0182-1BF9-4D67-AA47-8A634A51D0D3}" type="pres">
      <dgm:prSet presAssocID="{0745790E-1C4F-46D5-97BC-5979851C22B9}" presName="vert0" presStyleCnt="0">
        <dgm:presLayoutVars>
          <dgm:dir/>
          <dgm:animOne val="branch"/>
          <dgm:animLvl val="lvl"/>
        </dgm:presLayoutVars>
      </dgm:prSet>
      <dgm:spPr/>
    </dgm:pt>
    <dgm:pt modelId="{B9CD8061-2B00-45B2-94AA-AED955610B18}" type="pres">
      <dgm:prSet presAssocID="{03AF6526-B0E3-4A07-B8EA-93B60A7AAE48}" presName="thickLine" presStyleLbl="alignNode1" presStyleIdx="0" presStyleCnt="6"/>
      <dgm:spPr/>
    </dgm:pt>
    <dgm:pt modelId="{43628A1B-3E91-4510-93C6-D0619160CC64}" type="pres">
      <dgm:prSet presAssocID="{03AF6526-B0E3-4A07-B8EA-93B60A7AAE48}" presName="horz1" presStyleCnt="0"/>
      <dgm:spPr/>
    </dgm:pt>
    <dgm:pt modelId="{71E73F1E-D864-4876-A044-682CF7E795B8}" type="pres">
      <dgm:prSet presAssocID="{03AF6526-B0E3-4A07-B8EA-93B60A7AAE48}" presName="tx1" presStyleLbl="revTx" presStyleIdx="0" presStyleCnt="6" custScaleY="11891"/>
      <dgm:spPr/>
    </dgm:pt>
    <dgm:pt modelId="{449BBECF-ACF0-43E9-87EC-0A00B582942F}" type="pres">
      <dgm:prSet presAssocID="{03AF6526-B0E3-4A07-B8EA-93B60A7AAE48}" presName="vert1" presStyleCnt="0"/>
      <dgm:spPr/>
    </dgm:pt>
    <dgm:pt modelId="{DC0CC683-C8E6-4B00-9EB2-AE240E89611A}" type="pres">
      <dgm:prSet presAssocID="{ED97428B-BBE7-427B-AAEA-5D8307388C99}" presName="thickLine" presStyleLbl="alignNode1" presStyleIdx="1" presStyleCnt="6"/>
      <dgm:spPr/>
    </dgm:pt>
    <dgm:pt modelId="{839FC19D-A8A4-49E3-ADDA-FEDF2C5BCC18}" type="pres">
      <dgm:prSet presAssocID="{ED97428B-BBE7-427B-AAEA-5D8307388C99}" presName="horz1" presStyleCnt="0"/>
      <dgm:spPr/>
    </dgm:pt>
    <dgm:pt modelId="{811E400C-52B5-40B6-9E17-A4DB96FC06D2}" type="pres">
      <dgm:prSet presAssocID="{ED97428B-BBE7-427B-AAEA-5D8307388C99}" presName="tx1" presStyleLbl="revTx" presStyleIdx="1" presStyleCnt="6" custScaleY="9909"/>
      <dgm:spPr/>
    </dgm:pt>
    <dgm:pt modelId="{6C353C41-F3CE-47F0-B7F2-5920B4D7FC40}" type="pres">
      <dgm:prSet presAssocID="{ED97428B-BBE7-427B-AAEA-5D8307388C99}" presName="vert1" presStyleCnt="0"/>
      <dgm:spPr/>
    </dgm:pt>
    <dgm:pt modelId="{2BA4535D-5682-479E-BD10-196FA22E1422}" type="pres">
      <dgm:prSet presAssocID="{BD42CA02-3F9B-4302-A2C7-026056F1F231}" presName="thickLine" presStyleLbl="alignNode1" presStyleIdx="2" presStyleCnt="6"/>
      <dgm:spPr/>
    </dgm:pt>
    <dgm:pt modelId="{C2609E5C-4DEF-4D3E-B077-ED14BD22CA56}" type="pres">
      <dgm:prSet presAssocID="{BD42CA02-3F9B-4302-A2C7-026056F1F231}" presName="horz1" presStyleCnt="0"/>
      <dgm:spPr/>
    </dgm:pt>
    <dgm:pt modelId="{3FF134D8-0523-429A-B786-C00E148C5E6B}" type="pres">
      <dgm:prSet presAssocID="{BD42CA02-3F9B-4302-A2C7-026056F1F231}" presName="tx1" presStyleLbl="revTx" presStyleIdx="2" presStyleCnt="6" custScaleY="17836"/>
      <dgm:spPr/>
    </dgm:pt>
    <dgm:pt modelId="{0B4F40C5-3C7F-4658-BB1D-FD6FAED2A806}" type="pres">
      <dgm:prSet presAssocID="{BD42CA02-3F9B-4302-A2C7-026056F1F231}" presName="vert1" presStyleCnt="0"/>
      <dgm:spPr/>
    </dgm:pt>
    <dgm:pt modelId="{AD363115-910E-4714-8425-0F30F0469424}" type="pres">
      <dgm:prSet presAssocID="{ADD2F678-0150-4B6A-81E3-DC3264988F1B}" presName="thickLine" presStyleLbl="alignNode1" presStyleIdx="3" presStyleCnt="6"/>
      <dgm:spPr/>
    </dgm:pt>
    <dgm:pt modelId="{D220DDEE-480F-47F9-906F-4C07332B4040}" type="pres">
      <dgm:prSet presAssocID="{ADD2F678-0150-4B6A-81E3-DC3264988F1B}" presName="horz1" presStyleCnt="0"/>
      <dgm:spPr/>
    </dgm:pt>
    <dgm:pt modelId="{48BCD012-4776-42C9-BB17-0AAEF4EFE027}" type="pres">
      <dgm:prSet presAssocID="{ADD2F678-0150-4B6A-81E3-DC3264988F1B}" presName="tx1" presStyleLbl="revTx" presStyleIdx="3" presStyleCnt="6" custScaleY="9909"/>
      <dgm:spPr/>
    </dgm:pt>
    <dgm:pt modelId="{1B8AEB39-D6FF-4FA9-8ED4-1B749848C747}" type="pres">
      <dgm:prSet presAssocID="{ADD2F678-0150-4B6A-81E3-DC3264988F1B}" presName="vert1" presStyleCnt="0"/>
      <dgm:spPr/>
    </dgm:pt>
    <dgm:pt modelId="{7731388D-6847-4B3F-B5FD-889470A35A63}" type="pres">
      <dgm:prSet presAssocID="{B8F4B25A-0A63-4E5C-BB1B-0F5D7C1B8241}" presName="thickLine" presStyleLbl="alignNode1" presStyleIdx="4" presStyleCnt="6"/>
      <dgm:spPr/>
    </dgm:pt>
    <dgm:pt modelId="{1F01AFB6-2A90-41B3-92E8-324A292EDD73}" type="pres">
      <dgm:prSet presAssocID="{B8F4B25A-0A63-4E5C-BB1B-0F5D7C1B8241}" presName="horz1" presStyleCnt="0"/>
      <dgm:spPr/>
    </dgm:pt>
    <dgm:pt modelId="{8D7FE656-AB7A-4DE4-A618-12845EBC933C}" type="pres">
      <dgm:prSet presAssocID="{B8F4B25A-0A63-4E5C-BB1B-0F5D7C1B8241}" presName="tx1" presStyleLbl="revTx" presStyleIdx="4" presStyleCnt="6" custScaleY="9909"/>
      <dgm:spPr/>
    </dgm:pt>
    <dgm:pt modelId="{5F3DF306-E49E-4360-9268-A9D25BB18D9D}" type="pres">
      <dgm:prSet presAssocID="{B8F4B25A-0A63-4E5C-BB1B-0F5D7C1B8241}" presName="vert1" presStyleCnt="0"/>
      <dgm:spPr/>
    </dgm:pt>
    <dgm:pt modelId="{A8CD85B6-7006-4AA0-9363-721F4F8BD4DA}" type="pres">
      <dgm:prSet presAssocID="{A14FF52F-5AB6-4DD9-A872-96C4799CE8E9}" presName="thickLine" presStyleLbl="alignNode1" presStyleIdx="5" presStyleCnt="6"/>
      <dgm:spPr/>
    </dgm:pt>
    <dgm:pt modelId="{43C50D9B-F8C5-4E5F-84BF-7D94713FF05B}" type="pres">
      <dgm:prSet presAssocID="{A14FF52F-5AB6-4DD9-A872-96C4799CE8E9}" presName="horz1" presStyleCnt="0"/>
      <dgm:spPr/>
    </dgm:pt>
    <dgm:pt modelId="{34E1A998-2ED2-4086-9997-BBE991DC75DD}" type="pres">
      <dgm:prSet presAssocID="{A14FF52F-5AB6-4DD9-A872-96C4799CE8E9}" presName="tx1" presStyleLbl="revTx" presStyleIdx="5" presStyleCnt="6" custScaleY="17836"/>
      <dgm:spPr/>
    </dgm:pt>
    <dgm:pt modelId="{3E5C17DA-66BA-486C-9220-B185D5E24F0F}" type="pres">
      <dgm:prSet presAssocID="{A14FF52F-5AB6-4DD9-A872-96C4799CE8E9}" presName="vert1" presStyleCnt="0"/>
      <dgm:spPr/>
    </dgm:pt>
  </dgm:ptLst>
  <dgm:cxnLst>
    <dgm:cxn modelId="{A02B2213-B3BA-49FD-95E5-2A562735C386}" srcId="{0745790E-1C4F-46D5-97BC-5979851C22B9}" destId="{BD42CA02-3F9B-4302-A2C7-026056F1F231}" srcOrd="2" destOrd="0" parTransId="{BF9780DD-38EC-455C-BDA3-DA94587B1CB7}" sibTransId="{02E0F8D5-C438-4936-B755-64373A9BFD06}"/>
    <dgm:cxn modelId="{ABC2B34B-D474-4CCC-886D-77F19E0915A5}" srcId="{0745790E-1C4F-46D5-97BC-5979851C22B9}" destId="{ADD2F678-0150-4B6A-81E3-DC3264988F1B}" srcOrd="3" destOrd="0" parTransId="{3E3222D5-40C8-44B7-81F1-F5CF5BD44A55}" sibTransId="{9A8C2B3A-B70D-4395-A220-394F97D3C400}"/>
    <dgm:cxn modelId="{DE03BA6D-0894-4A4C-B4F7-7EAD9422DD25}" type="presOf" srcId="{B8F4B25A-0A63-4E5C-BB1B-0F5D7C1B8241}" destId="{8D7FE656-AB7A-4DE4-A618-12845EBC933C}" srcOrd="0" destOrd="0" presId="urn:microsoft.com/office/officeart/2008/layout/LinedList"/>
    <dgm:cxn modelId="{10493252-44EB-4DA9-A9BA-4602D9C038D3}" type="presOf" srcId="{ADD2F678-0150-4B6A-81E3-DC3264988F1B}" destId="{48BCD012-4776-42C9-BB17-0AAEF4EFE027}" srcOrd="0" destOrd="0" presId="urn:microsoft.com/office/officeart/2008/layout/LinedList"/>
    <dgm:cxn modelId="{13A56B5A-73D2-46D2-8220-8EAEF970F60B}" type="presOf" srcId="{A14FF52F-5AB6-4DD9-A872-96C4799CE8E9}" destId="{34E1A998-2ED2-4086-9997-BBE991DC75DD}" srcOrd="0" destOrd="0" presId="urn:microsoft.com/office/officeart/2008/layout/LinedList"/>
    <dgm:cxn modelId="{DE418487-CA30-4699-9229-3C98993CC436}" srcId="{0745790E-1C4F-46D5-97BC-5979851C22B9}" destId="{ED97428B-BBE7-427B-AAEA-5D8307388C99}" srcOrd="1" destOrd="0" parTransId="{F6844AA9-9AF5-4E9E-9B75-ADE93BAAA831}" sibTransId="{5E5194AD-C08A-466D-AF62-CF9916E9D435}"/>
    <dgm:cxn modelId="{EC99E28F-CF05-41CC-BBCC-526DF56B61A3}" srcId="{0745790E-1C4F-46D5-97BC-5979851C22B9}" destId="{A14FF52F-5AB6-4DD9-A872-96C4799CE8E9}" srcOrd="5" destOrd="0" parTransId="{39C13566-A547-4707-B4B9-088EEBE8356B}" sibTransId="{B98B9E05-A19F-4837-963D-18A016C31301}"/>
    <dgm:cxn modelId="{6A1AFDC3-2823-44BF-B175-DBFADE40AAD4}" type="presOf" srcId="{03AF6526-B0E3-4A07-B8EA-93B60A7AAE48}" destId="{71E73F1E-D864-4876-A044-682CF7E795B8}" srcOrd="0" destOrd="0" presId="urn:microsoft.com/office/officeart/2008/layout/LinedList"/>
    <dgm:cxn modelId="{67664BC8-EB8B-4A32-ACD3-7AE20AC880FB}" srcId="{0745790E-1C4F-46D5-97BC-5979851C22B9}" destId="{B8F4B25A-0A63-4E5C-BB1B-0F5D7C1B8241}" srcOrd="4" destOrd="0" parTransId="{EA8CA674-4F86-4805-BB29-700641125378}" sibTransId="{7EF2271E-F65B-4F61-999C-DB0B972C5FA7}"/>
    <dgm:cxn modelId="{D90570D5-D107-4895-BF27-7E63FF860F7A}" type="presOf" srcId="{ED97428B-BBE7-427B-AAEA-5D8307388C99}" destId="{811E400C-52B5-40B6-9E17-A4DB96FC06D2}" srcOrd="0" destOrd="0" presId="urn:microsoft.com/office/officeart/2008/layout/LinedList"/>
    <dgm:cxn modelId="{D5ACDBE9-AA53-4C92-913C-2126D0B0BC0D}" type="presOf" srcId="{0745790E-1C4F-46D5-97BC-5979851C22B9}" destId="{B7BE0182-1BF9-4D67-AA47-8A634A51D0D3}" srcOrd="0" destOrd="0" presId="urn:microsoft.com/office/officeart/2008/layout/LinedList"/>
    <dgm:cxn modelId="{1B965BF4-4A14-40C5-92DA-5C514B799580}" srcId="{0745790E-1C4F-46D5-97BC-5979851C22B9}" destId="{03AF6526-B0E3-4A07-B8EA-93B60A7AAE48}" srcOrd="0" destOrd="0" parTransId="{33C4AFC3-49B8-48BB-9B68-C0A04D74D04D}" sibTransId="{EC540307-5FA5-4CA4-96C6-75D3EBF84FD9}"/>
    <dgm:cxn modelId="{C91B7DF4-51EE-4E56-907E-DC21D639E02D}" type="presOf" srcId="{BD42CA02-3F9B-4302-A2C7-026056F1F231}" destId="{3FF134D8-0523-429A-B786-C00E148C5E6B}" srcOrd="0" destOrd="0" presId="urn:microsoft.com/office/officeart/2008/layout/LinedList"/>
    <dgm:cxn modelId="{B8DF6EAA-2385-42C6-8BC9-61BDF18DB1E1}" type="presParOf" srcId="{B7BE0182-1BF9-4D67-AA47-8A634A51D0D3}" destId="{B9CD8061-2B00-45B2-94AA-AED955610B18}" srcOrd="0" destOrd="0" presId="urn:microsoft.com/office/officeart/2008/layout/LinedList"/>
    <dgm:cxn modelId="{1CEA43F7-DB23-4E49-8DA6-2FF8798D110E}" type="presParOf" srcId="{B7BE0182-1BF9-4D67-AA47-8A634A51D0D3}" destId="{43628A1B-3E91-4510-93C6-D0619160CC64}" srcOrd="1" destOrd="0" presId="urn:microsoft.com/office/officeart/2008/layout/LinedList"/>
    <dgm:cxn modelId="{011830CB-76EE-4097-AE6D-A9FE0EF31A51}" type="presParOf" srcId="{43628A1B-3E91-4510-93C6-D0619160CC64}" destId="{71E73F1E-D864-4876-A044-682CF7E795B8}" srcOrd="0" destOrd="0" presId="urn:microsoft.com/office/officeart/2008/layout/LinedList"/>
    <dgm:cxn modelId="{CE060250-3BA7-4829-A79D-76565C215D76}" type="presParOf" srcId="{43628A1B-3E91-4510-93C6-D0619160CC64}" destId="{449BBECF-ACF0-43E9-87EC-0A00B582942F}" srcOrd="1" destOrd="0" presId="urn:microsoft.com/office/officeart/2008/layout/LinedList"/>
    <dgm:cxn modelId="{3C20F510-97FE-449D-83DD-AFE8BB42A715}" type="presParOf" srcId="{B7BE0182-1BF9-4D67-AA47-8A634A51D0D3}" destId="{DC0CC683-C8E6-4B00-9EB2-AE240E89611A}" srcOrd="2" destOrd="0" presId="urn:microsoft.com/office/officeart/2008/layout/LinedList"/>
    <dgm:cxn modelId="{1B427B7E-8C74-484A-A00F-2212D2DE1FFE}" type="presParOf" srcId="{B7BE0182-1BF9-4D67-AA47-8A634A51D0D3}" destId="{839FC19D-A8A4-49E3-ADDA-FEDF2C5BCC18}" srcOrd="3" destOrd="0" presId="urn:microsoft.com/office/officeart/2008/layout/LinedList"/>
    <dgm:cxn modelId="{4515314F-928F-4BE3-A346-FCC2E2FD368D}" type="presParOf" srcId="{839FC19D-A8A4-49E3-ADDA-FEDF2C5BCC18}" destId="{811E400C-52B5-40B6-9E17-A4DB96FC06D2}" srcOrd="0" destOrd="0" presId="urn:microsoft.com/office/officeart/2008/layout/LinedList"/>
    <dgm:cxn modelId="{7BA0F3D0-4E8A-4B0A-8FC1-62608145C74C}" type="presParOf" srcId="{839FC19D-A8A4-49E3-ADDA-FEDF2C5BCC18}" destId="{6C353C41-F3CE-47F0-B7F2-5920B4D7FC40}" srcOrd="1" destOrd="0" presId="urn:microsoft.com/office/officeart/2008/layout/LinedList"/>
    <dgm:cxn modelId="{8B06ED85-818E-4F84-80B4-8F75AE3D05BA}" type="presParOf" srcId="{B7BE0182-1BF9-4D67-AA47-8A634A51D0D3}" destId="{2BA4535D-5682-479E-BD10-196FA22E1422}" srcOrd="4" destOrd="0" presId="urn:microsoft.com/office/officeart/2008/layout/LinedList"/>
    <dgm:cxn modelId="{D8A100DF-812A-4F25-A053-6F829B39FB96}" type="presParOf" srcId="{B7BE0182-1BF9-4D67-AA47-8A634A51D0D3}" destId="{C2609E5C-4DEF-4D3E-B077-ED14BD22CA56}" srcOrd="5" destOrd="0" presId="urn:microsoft.com/office/officeart/2008/layout/LinedList"/>
    <dgm:cxn modelId="{8F8B7416-7D62-4686-AF14-CB4639DB290E}" type="presParOf" srcId="{C2609E5C-4DEF-4D3E-B077-ED14BD22CA56}" destId="{3FF134D8-0523-429A-B786-C00E148C5E6B}" srcOrd="0" destOrd="0" presId="urn:microsoft.com/office/officeart/2008/layout/LinedList"/>
    <dgm:cxn modelId="{230CDF0D-3B17-4A93-9355-9015E76FBA1F}" type="presParOf" srcId="{C2609E5C-4DEF-4D3E-B077-ED14BD22CA56}" destId="{0B4F40C5-3C7F-4658-BB1D-FD6FAED2A806}" srcOrd="1" destOrd="0" presId="urn:microsoft.com/office/officeart/2008/layout/LinedList"/>
    <dgm:cxn modelId="{4587C264-0B91-4F7D-A033-546BEAE11255}" type="presParOf" srcId="{B7BE0182-1BF9-4D67-AA47-8A634A51D0D3}" destId="{AD363115-910E-4714-8425-0F30F0469424}" srcOrd="6" destOrd="0" presId="urn:microsoft.com/office/officeart/2008/layout/LinedList"/>
    <dgm:cxn modelId="{966D8756-75E5-4BCB-86AD-73D1A7B785EC}" type="presParOf" srcId="{B7BE0182-1BF9-4D67-AA47-8A634A51D0D3}" destId="{D220DDEE-480F-47F9-906F-4C07332B4040}" srcOrd="7" destOrd="0" presId="urn:microsoft.com/office/officeart/2008/layout/LinedList"/>
    <dgm:cxn modelId="{900300C7-200A-4403-80C6-49756634AF86}" type="presParOf" srcId="{D220DDEE-480F-47F9-906F-4C07332B4040}" destId="{48BCD012-4776-42C9-BB17-0AAEF4EFE027}" srcOrd="0" destOrd="0" presId="urn:microsoft.com/office/officeart/2008/layout/LinedList"/>
    <dgm:cxn modelId="{22A3AA01-2BC9-4F35-A431-F5513F851428}" type="presParOf" srcId="{D220DDEE-480F-47F9-906F-4C07332B4040}" destId="{1B8AEB39-D6FF-4FA9-8ED4-1B749848C747}" srcOrd="1" destOrd="0" presId="urn:microsoft.com/office/officeart/2008/layout/LinedList"/>
    <dgm:cxn modelId="{2B008860-A6F8-41AD-8202-44384BE0DC9C}" type="presParOf" srcId="{B7BE0182-1BF9-4D67-AA47-8A634A51D0D3}" destId="{7731388D-6847-4B3F-B5FD-889470A35A63}" srcOrd="8" destOrd="0" presId="urn:microsoft.com/office/officeart/2008/layout/LinedList"/>
    <dgm:cxn modelId="{781C1FC7-E095-4320-A921-E6BA2C3499E8}" type="presParOf" srcId="{B7BE0182-1BF9-4D67-AA47-8A634A51D0D3}" destId="{1F01AFB6-2A90-41B3-92E8-324A292EDD73}" srcOrd="9" destOrd="0" presId="urn:microsoft.com/office/officeart/2008/layout/LinedList"/>
    <dgm:cxn modelId="{823FEA68-9851-47FD-8A24-55C059F920F4}" type="presParOf" srcId="{1F01AFB6-2A90-41B3-92E8-324A292EDD73}" destId="{8D7FE656-AB7A-4DE4-A618-12845EBC933C}" srcOrd="0" destOrd="0" presId="urn:microsoft.com/office/officeart/2008/layout/LinedList"/>
    <dgm:cxn modelId="{732F8866-7597-4157-BC8B-89E985CE92B8}" type="presParOf" srcId="{1F01AFB6-2A90-41B3-92E8-324A292EDD73}" destId="{5F3DF306-E49E-4360-9268-A9D25BB18D9D}" srcOrd="1" destOrd="0" presId="urn:microsoft.com/office/officeart/2008/layout/LinedList"/>
    <dgm:cxn modelId="{65AD95E0-58E3-4ED6-A7D3-18F35F65C3EB}" type="presParOf" srcId="{B7BE0182-1BF9-4D67-AA47-8A634A51D0D3}" destId="{A8CD85B6-7006-4AA0-9363-721F4F8BD4DA}" srcOrd="10" destOrd="0" presId="urn:microsoft.com/office/officeart/2008/layout/LinedList"/>
    <dgm:cxn modelId="{16B21A42-40CF-4D8A-A65D-4E6C8CEFE41A}" type="presParOf" srcId="{B7BE0182-1BF9-4D67-AA47-8A634A51D0D3}" destId="{43C50D9B-F8C5-4E5F-84BF-7D94713FF05B}" srcOrd="11" destOrd="0" presId="urn:microsoft.com/office/officeart/2008/layout/LinedList"/>
    <dgm:cxn modelId="{810DB2B7-7B93-45A7-B21F-3B0EF0ED4A6C}" type="presParOf" srcId="{43C50D9B-F8C5-4E5F-84BF-7D94713FF05B}" destId="{34E1A998-2ED2-4086-9997-BBE991DC75DD}" srcOrd="0" destOrd="0" presId="urn:microsoft.com/office/officeart/2008/layout/LinedList"/>
    <dgm:cxn modelId="{C699CE1C-FABC-4D87-82CE-F37577D7F692}" type="presParOf" srcId="{43C50D9B-F8C5-4E5F-84BF-7D94713FF05B}" destId="{3E5C17DA-66BA-486C-9220-B185D5E24F0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0BEC7-3B33-4948-A81B-22D888B6A6FF}"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EEAC10EC-08F3-48B6-80A2-C3C0E36A2C97}">
      <dgm:prSet custT="1"/>
      <dgm:spPr>
        <a:xfrm>
          <a:off x="0" y="650"/>
          <a:ext cx="1219200" cy="845710"/>
        </a:xfrm>
        <a:prstGeom prst="rect">
          <a:avLst/>
        </a:prstGeom>
        <a:solidFill>
          <a:srgbClr val="61ADB9">
            <a:hueOff val="0"/>
            <a:satOff val="0"/>
            <a:lumOff val="0"/>
            <a:alphaOff val="0"/>
          </a:srgbClr>
        </a:solidFill>
        <a:ln w="12700" cap="flat" cmpd="sng" algn="ctr">
          <a:solidFill>
            <a:srgbClr val="61ADB9">
              <a:hueOff val="0"/>
              <a:satOff val="0"/>
              <a:lumOff val="0"/>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Enhance</a:t>
          </a:r>
        </a:p>
      </dgm:t>
    </dgm:pt>
    <dgm:pt modelId="{6F3F403E-2129-4AF2-BF8D-CF71513D7157}" type="parTrans" cxnId="{A59CECCB-A6D1-437A-B096-85BBC76B4536}">
      <dgm:prSet/>
      <dgm:spPr/>
      <dgm:t>
        <a:bodyPr/>
        <a:lstStyle/>
        <a:p>
          <a:endParaRPr lang="en-US"/>
        </a:p>
      </dgm:t>
    </dgm:pt>
    <dgm:pt modelId="{5C6035B2-9BC1-4540-B0FC-403991F5E3E4}" type="sibTrans" cxnId="{A59CECCB-A6D1-437A-B096-85BBC76B4536}">
      <dgm:prSet/>
      <dgm:spPr/>
      <dgm:t>
        <a:bodyPr/>
        <a:lstStyle/>
        <a:p>
          <a:endParaRPr lang="en-US"/>
        </a:p>
      </dgm:t>
    </dgm:pt>
    <dgm:pt modelId="{2680BBFE-4402-4243-BA70-C7D752356DA7}">
      <dgm:prSet custT="1"/>
      <dgm:spPr>
        <a:xfrm>
          <a:off x="1219200" y="650"/>
          <a:ext cx="4876800" cy="845710"/>
        </a:xfrm>
        <a:prstGeom prst="rect">
          <a:avLst/>
        </a:prstGeom>
        <a:solidFill>
          <a:srgbClr val="61ADB9">
            <a:tint val="40000"/>
            <a:alpha val="90000"/>
            <a:hueOff val="0"/>
            <a:satOff val="0"/>
            <a:lumOff val="0"/>
            <a:alphaOff val="0"/>
          </a:srgbClr>
        </a:solidFill>
        <a:ln w="12700" cap="flat" cmpd="sng" algn="ctr">
          <a:solidFill>
            <a:srgbClr val="61ADB9">
              <a:tint val="40000"/>
              <a:alpha val="90000"/>
              <a:hueOff val="0"/>
              <a:satOff val="0"/>
              <a:lumOff val="0"/>
              <a:alphaOff val="0"/>
            </a:srgbClr>
          </a:solidFill>
          <a:prstDash val="solid"/>
          <a:miter lim="800000"/>
        </a:ln>
        <a:effectLst/>
      </dgm:spPr>
      <dgm:t>
        <a:bodyPr/>
        <a:lstStyle/>
        <a:p>
          <a:pPr>
            <a:buNone/>
          </a:pPr>
          <a:r>
            <a:rPr lang="en-US" sz="2200" dirty="0">
              <a:solidFill>
                <a:srgbClr val="000000">
                  <a:hueOff val="0"/>
                  <a:satOff val="0"/>
                  <a:lumOff val="0"/>
                  <a:alphaOff val="0"/>
                </a:srgbClr>
              </a:solidFill>
              <a:latin typeface="Arial" panose="020B0604020202020204" pitchFamily="34" charset="0"/>
              <a:ea typeface="+mn-ea"/>
              <a:cs typeface="Arial" panose="020B0604020202020204" pitchFamily="34" charset="0"/>
            </a:rPr>
            <a:t>Enhance participation within the community to increase visibility in their communities</a:t>
          </a:r>
        </a:p>
      </dgm:t>
    </dgm:pt>
    <dgm:pt modelId="{9F1A56A7-70D9-4AEF-9C1B-B4AE014E3E2B}" type="parTrans" cxnId="{6FFCD8F9-B9CA-4CD3-AD27-8C93439528E8}">
      <dgm:prSet/>
      <dgm:spPr/>
      <dgm:t>
        <a:bodyPr/>
        <a:lstStyle/>
        <a:p>
          <a:endParaRPr lang="en-US"/>
        </a:p>
      </dgm:t>
    </dgm:pt>
    <dgm:pt modelId="{1476B5C8-2860-48F8-BD05-F99D9761CB0B}" type="sibTrans" cxnId="{6FFCD8F9-B9CA-4CD3-AD27-8C93439528E8}">
      <dgm:prSet/>
      <dgm:spPr/>
      <dgm:t>
        <a:bodyPr/>
        <a:lstStyle/>
        <a:p>
          <a:endParaRPr lang="en-US"/>
        </a:p>
      </dgm:t>
    </dgm:pt>
    <dgm:pt modelId="{08F8868B-7053-4669-BC71-6F2E34E63FA1}">
      <dgm:prSet custT="1"/>
      <dgm:spPr>
        <a:xfrm>
          <a:off x="0" y="1793557"/>
          <a:ext cx="1219200" cy="845710"/>
        </a:xfrm>
        <a:prstGeom prst="rect">
          <a:avLst/>
        </a:prstGeom>
        <a:solidFill>
          <a:srgbClr val="61ADB9">
            <a:hueOff val="1207667"/>
            <a:satOff val="4314"/>
            <a:lumOff val="5176"/>
            <a:alphaOff val="0"/>
          </a:srgbClr>
        </a:solidFill>
        <a:ln w="12700" cap="flat" cmpd="sng" algn="ctr">
          <a:solidFill>
            <a:srgbClr val="61ADB9">
              <a:hueOff val="1207667"/>
              <a:satOff val="4314"/>
              <a:lumOff val="5176"/>
              <a:alphaOff val="0"/>
            </a:srgbClr>
          </a:solidFill>
          <a:prstDash val="solid"/>
          <a:miter lim="800000"/>
        </a:ln>
        <a:effectLst/>
      </dgm:spPr>
      <dgm:t>
        <a:bodyPr/>
        <a:lstStyle/>
        <a:p>
          <a:pPr>
            <a:buNone/>
          </a:pPr>
          <a:r>
            <a:rPr lang="en-US" sz="2200" dirty="0">
              <a:solidFill>
                <a:srgbClr val="FFFFFF"/>
              </a:solidFill>
              <a:latin typeface="Arial" panose="020B0604020202020204" pitchFamily="34" charset="0"/>
              <a:ea typeface="+mn-ea"/>
              <a:cs typeface="Arial" panose="020B0604020202020204" pitchFamily="34" charset="0"/>
            </a:rPr>
            <a:t>Recognize and Address</a:t>
          </a:r>
        </a:p>
      </dgm:t>
    </dgm:pt>
    <dgm:pt modelId="{0F31B0EE-7BA2-4D3A-8E74-43185A3991AF}" type="parTrans" cxnId="{1C50A7A2-6744-44CF-8893-84F29661EBAD}">
      <dgm:prSet/>
      <dgm:spPr/>
      <dgm:t>
        <a:bodyPr/>
        <a:lstStyle/>
        <a:p>
          <a:endParaRPr lang="en-US"/>
        </a:p>
      </dgm:t>
    </dgm:pt>
    <dgm:pt modelId="{218FA656-E06F-4085-A992-D750B0391667}" type="sibTrans" cxnId="{1C50A7A2-6744-44CF-8893-84F29661EBAD}">
      <dgm:prSet/>
      <dgm:spPr/>
      <dgm:t>
        <a:bodyPr/>
        <a:lstStyle/>
        <a:p>
          <a:endParaRPr lang="en-US"/>
        </a:p>
      </dgm:t>
    </dgm:pt>
    <dgm:pt modelId="{C421E8D2-45B8-4A18-B5C9-D442318A421C}">
      <dgm:prSet custT="1"/>
      <dgm:spPr>
        <a:xfrm>
          <a:off x="1219200" y="1793557"/>
          <a:ext cx="4876800" cy="845710"/>
        </a:xfrm>
        <a:prstGeom prst="rect">
          <a:avLst/>
        </a:prstGeom>
        <a:solidFill>
          <a:srgbClr val="61ADB9">
            <a:tint val="40000"/>
            <a:alpha val="90000"/>
            <a:hueOff val="1159890"/>
            <a:satOff val="5464"/>
            <a:lumOff val="1261"/>
            <a:alphaOff val="0"/>
          </a:srgbClr>
        </a:solidFill>
        <a:ln w="12700" cap="flat" cmpd="sng" algn="ctr">
          <a:solidFill>
            <a:srgbClr val="61ADB9">
              <a:tint val="40000"/>
              <a:alpha val="90000"/>
              <a:hueOff val="1159890"/>
              <a:satOff val="5464"/>
              <a:lumOff val="1261"/>
              <a:alphaOff val="0"/>
            </a:srgbClr>
          </a:solidFill>
          <a:prstDash val="solid"/>
          <a:miter lim="800000"/>
        </a:ln>
        <a:effectLst/>
      </dgm:spPr>
      <dgm:t>
        <a:bodyPr/>
        <a:lstStyle/>
        <a:p>
          <a:pPr>
            <a:buNone/>
          </a:pPr>
          <a:r>
            <a:rPr lang="en-US" sz="2200">
              <a:solidFill>
                <a:srgbClr val="000000">
                  <a:hueOff val="0"/>
                  <a:satOff val="0"/>
                  <a:lumOff val="0"/>
                  <a:alphaOff val="0"/>
                </a:srgbClr>
              </a:solidFill>
              <a:latin typeface="Arial" panose="020B0604020202020204" pitchFamily="34" charset="0"/>
              <a:ea typeface="+mn-ea"/>
              <a:cs typeface="Arial" panose="020B0604020202020204" pitchFamily="34" charset="0"/>
            </a:rPr>
            <a:t>Recognize and address stigma and discrimination that exists</a:t>
          </a:r>
        </a:p>
      </dgm:t>
    </dgm:pt>
    <dgm:pt modelId="{2E8E6438-5AF1-4162-9C37-D6EC7E60F7AC}" type="parTrans" cxnId="{4982F846-51C8-4B1E-AC42-82219F63177E}">
      <dgm:prSet/>
      <dgm:spPr/>
      <dgm:t>
        <a:bodyPr/>
        <a:lstStyle/>
        <a:p>
          <a:endParaRPr lang="en-US"/>
        </a:p>
      </dgm:t>
    </dgm:pt>
    <dgm:pt modelId="{D27F3D9B-AC50-4BE5-891B-D6E8FAF3D435}" type="sibTrans" cxnId="{4982F846-51C8-4B1E-AC42-82219F63177E}">
      <dgm:prSet/>
      <dgm:spPr/>
      <dgm:t>
        <a:bodyPr/>
        <a:lstStyle/>
        <a:p>
          <a:endParaRPr lang="en-US"/>
        </a:p>
      </dgm:t>
    </dgm:pt>
    <dgm:pt modelId="{5497AF37-08A7-4529-AE78-F8717A480B2F}">
      <dgm:prSet custT="1"/>
      <dgm:spPr>
        <a:xfrm>
          <a:off x="0" y="2690011"/>
          <a:ext cx="1219200" cy="845710"/>
        </a:xfrm>
        <a:prstGeom prst="rect">
          <a:avLst/>
        </a:prstGeom>
        <a:solidFill>
          <a:srgbClr val="61ADB9">
            <a:hueOff val="1811501"/>
            <a:satOff val="6472"/>
            <a:lumOff val="7765"/>
            <a:alphaOff val="0"/>
          </a:srgbClr>
        </a:solidFill>
        <a:ln w="12700" cap="flat" cmpd="sng" algn="ctr">
          <a:solidFill>
            <a:srgbClr val="61ADB9">
              <a:hueOff val="1811501"/>
              <a:satOff val="6472"/>
              <a:lumOff val="7765"/>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Learn</a:t>
          </a:r>
        </a:p>
      </dgm:t>
    </dgm:pt>
    <dgm:pt modelId="{1CB2BBCD-AC11-4396-B2A5-DC30BC2EA770}" type="parTrans" cxnId="{F325152C-E805-43E3-A1A4-8BEDF6448513}">
      <dgm:prSet/>
      <dgm:spPr/>
      <dgm:t>
        <a:bodyPr/>
        <a:lstStyle/>
        <a:p>
          <a:endParaRPr lang="en-US"/>
        </a:p>
      </dgm:t>
    </dgm:pt>
    <dgm:pt modelId="{E2ABEF4E-A6F4-45FC-90A2-119A963959C6}" type="sibTrans" cxnId="{F325152C-E805-43E3-A1A4-8BEDF6448513}">
      <dgm:prSet/>
      <dgm:spPr/>
      <dgm:t>
        <a:bodyPr/>
        <a:lstStyle/>
        <a:p>
          <a:endParaRPr lang="en-US"/>
        </a:p>
      </dgm:t>
    </dgm:pt>
    <dgm:pt modelId="{8FD6FC10-3F6E-4817-A1DB-F0DEBE0CE7FC}">
      <dgm:prSet custT="1"/>
      <dgm:spPr>
        <a:xfrm>
          <a:off x="1219200" y="2690011"/>
          <a:ext cx="4876800" cy="845710"/>
        </a:xfrm>
        <a:prstGeom prst="rect">
          <a:avLst/>
        </a:prstGeom>
        <a:solidFill>
          <a:srgbClr val="61ADB9">
            <a:tint val="40000"/>
            <a:alpha val="90000"/>
            <a:hueOff val="1739835"/>
            <a:satOff val="8196"/>
            <a:lumOff val="1891"/>
            <a:alphaOff val="0"/>
          </a:srgbClr>
        </a:solidFill>
        <a:ln w="12700" cap="flat" cmpd="sng" algn="ctr">
          <a:solidFill>
            <a:srgbClr val="61ADB9">
              <a:tint val="40000"/>
              <a:alpha val="90000"/>
              <a:hueOff val="1739835"/>
              <a:satOff val="8196"/>
              <a:lumOff val="1891"/>
              <a:alphaOff val="0"/>
            </a:srgbClr>
          </a:solidFill>
          <a:prstDash val="solid"/>
          <a:miter lim="800000"/>
        </a:ln>
        <a:effectLst/>
      </dgm:spPr>
      <dgm:t>
        <a:bodyPr/>
        <a:lstStyle/>
        <a:p>
          <a:pPr>
            <a:buNone/>
          </a:pPr>
          <a:r>
            <a:rPr lang="en-US" sz="2200" dirty="0">
              <a:solidFill>
                <a:srgbClr val="000000">
                  <a:hueOff val="0"/>
                  <a:satOff val="0"/>
                  <a:lumOff val="0"/>
                  <a:alphaOff val="0"/>
                </a:srgbClr>
              </a:solidFill>
              <a:latin typeface="Arial" panose="020B0604020202020204" pitchFamily="34" charset="0"/>
              <a:ea typeface="+mn-ea"/>
              <a:cs typeface="Arial" panose="020B0604020202020204" pitchFamily="34" charset="0"/>
            </a:rPr>
            <a:t>Learn the red flags</a:t>
          </a:r>
        </a:p>
      </dgm:t>
    </dgm:pt>
    <dgm:pt modelId="{E5027833-D2AB-43AF-BB8A-81A90EE27A78}" type="parTrans" cxnId="{33C1A758-A194-4025-8A28-11E698E07CEF}">
      <dgm:prSet/>
      <dgm:spPr/>
      <dgm:t>
        <a:bodyPr/>
        <a:lstStyle/>
        <a:p>
          <a:endParaRPr lang="en-US"/>
        </a:p>
      </dgm:t>
    </dgm:pt>
    <dgm:pt modelId="{CF3875AA-F0EF-4542-ADE8-DD8466DD3ABD}" type="sibTrans" cxnId="{33C1A758-A194-4025-8A28-11E698E07CEF}">
      <dgm:prSet/>
      <dgm:spPr/>
      <dgm:t>
        <a:bodyPr/>
        <a:lstStyle/>
        <a:p>
          <a:endParaRPr lang="en-US"/>
        </a:p>
      </dgm:t>
    </dgm:pt>
    <dgm:pt modelId="{2B2E083B-42EF-455C-BA0F-0F21AADB4903}">
      <dgm:prSet custT="1"/>
      <dgm:spPr>
        <a:xfrm>
          <a:off x="0" y="3586464"/>
          <a:ext cx="1219200" cy="845710"/>
        </a:xfrm>
        <a:prstGeom prst="rect">
          <a:avLst/>
        </a:prstGeom>
        <a:solidFill>
          <a:srgbClr val="61ADB9">
            <a:hueOff val="2415334"/>
            <a:satOff val="8629"/>
            <a:lumOff val="10353"/>
            <a:alphaOff val="0"/>
          </a:srgbClr>
        </a:solidFill>
        <a:ln w="12700" cap="flat" cmpd="sng" algn="ctr">
          <a:solidFill>
            <a:srgbClr val="61ADB9">
              <a:hueOff val="2415334"/>
              <a:satOff val="8629"/>
              <a:lumOff val="10353"/>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Report</a:t>
          </a:r>
        </a:p>
      </dgm:t>
    </dgm:pt>
    <dgm:pt modelId="{566E641B-8977-4266-83FD-C57AB785B7B4}" type="parTrans" cxnId="{321340F0-A72A-48C9-A081-AFA3E2757008}">
      <dgm:prSet/>
      <dgm:spPr/>
      <dgm:t>
        <a:bodyPr/>
        <a:lstStyle/>
        <a:p>
          <a:endParaRPr lang="en-US"/>
        </a:p>
      </dgm:t>
    </dgm:pt>
    <dgm:pt modelId="{C0021CC1-3732-4426-AC70-5E8DBBE83E23}" type="sibTrans" cxnId="{321340F0-A72A-48C9-A081-AFA3E2757008}">
      <dgm:prSet/>
      <dgm:spPr/>
      <dgm:t>
        <a:bodyPr/>
        <a:lstStyle/>
        <a:p>
          <a:endParaRPr lang="en-US"/>
        </a:p>
      </dgm:t>
    </dgm:pt>
    <dgm:pt modelId="{5FEC6813-50BF-43FF-B434-8CA4153E6044}">
      <dgm:prSet custT="1"/>
      <dgm:spPr>
        <a:xfrm>
          <a:off x="1219200" y="3586464"/>
          <a:ext cx="4876800" cy="845710"/>
        </a:xfrm>
        <a:prstGeom prst="rect">
          <a:avLst/>
        </a:prstGeom>
        <a:solidFill>
          <a:srgbClr val="61ADB9">
            <a:tint val="40000"/>
            <a:alpha val="90000"/>
            <a:hueOff val="2319780"/>
            <a:satOff val="10928"/>
            <a:lumOff val="2522"/>
            <a:alphaOff val="0"/>
          </a:srgbClr>
        </a:solidFill>
        <a:ln w="12700" cap="flat" cmpd="sng" algn="ctr">
          <a:solidFill>
            <a:srgbClr val="61ADB9">
              <a:tint val="40000"/>
              <a:alpha val="90000"/>
              <a:hueOff val="2319780"/>
              <a:satOff val="10928"/>
              <a:lumOff val="2522"/>
              <a:alphaOff val="0"/>
            </a:srgbClr>
          </a:solidFill>
          <a:prstDash val="solid"/>
          <a:miter lim="800000"/>
        </a:ln>
        <a:effectLst/>
      </dgm:spPr>
      <dgm:t>
        <a:bodyPr/>
        <a:lstStyle/>
        <a:p>
          <a:pPr>
            <a:buNone/>
          </a:pPr>
          <a:r>
            <a:rPr lang="en-US" sz="2200">
              <a:solidFill>
                <a:srgbClr val="000000">
                  <a:hueOff val="0"/>
                  <a:satOff val="0"/>
                  <a:lumOff val="0"/>
                  <a:alphaOff val="0"/>
                </a:srgbClr>
              </a:solidFill>
              <a:latin typeface="Arial" panose="020B0604020202020204" pitchFamily="34" charset="0"/>
              <a:ea typeface="+mn-ea"/>
              <a:cs typeface="Arial" panose="020B0604020202020204" pitchFamily="34" charset="0"/>
            </a:rPr>
            <a:t>Report suspected human trafficking </a:t>
          </a:r>
        </a:p>
      </dgm:t>
    </dgm:pt>
    <dgm:pt modelId="{99C77FA7-F9A1-456D-9F68-7F93493FBE7D}" type="parTrans" cxnId="{DE7AAB90-F826-497C-932F-C421F3F1F2DB}">
      <dgm:prSet/>
      <dgm:spPr/>
      <dgm:t>
        <a:bodyPr/>
        <a:lstStyle/>
        <a:p>
          <a:endParaRPr lang="en-US"/>
        </a:p>
      </dgm:t>
    </dgm:pt>
    <dgm:pt modelId="{B7ABE7A3-EF6F-4610-8376-3D7EF2482C48}" type="sibTrans" cxnId="{DE7AAB90-F826-497C-932F-C421F3F1F2DB}">
      <dgm:prSet/>
      <dgm:spPr/>
      <dgm:t>
        <a:bodyPr/>
        <a:lstStyle/>
        <a:p>
          <a:endParaRPr lang="en-US"/>
        </a:p>
      </dgm:t>
    </dgm:pt>
    <dgm:pt modelId="{1D97AB0E-92DE-4BD8-B2F4-68996F470F34}">
      <dgm:prSet custT="1"/>
      <dgm:spPr>
        <a:xfrm>
          <a:off x="0" y="4482918"/>
          <a:ext cx="1219200" cy="845710"/>
        </a:xfrm>
        <a:prstGeom prst="rect">
          <a:avLst/>
        </a:prstGeom>
        <a:solidFill>
          <a:srgbClr val="61ADB9">
            <a:hueOff val="3019167"/>
            <a:satOff val="10786"/>
            <a:lumOff val="12941"/>
            <a:alphaOff val="0"/>
          </a:srgbClr>
        </a:solidFill>
        <a:ln w="12700" cap="flat" cmpd="sng" algn="ctr">
          <a:solidFill>
            <a:srgbClr val="61ADB9">
              <a:hueOff val="3019167"/>
              <a:satOff val="10786"/>
              <a:lumOff val="12941"/>
              <a:alphaOff val="0"/>
            </a:srgbClr>
          </a:solidFill>
          <a:prstDash val="solid"/>
          <a:miter lim="800000"/>
        </a:ln>
        <a:effectLst/>
      </dgm:spPr>
      <dgm:t>
        <a:bodyPr/>
        <a:lstStyle/>
        <a:p>
          <a:pPr>
            <a:buNone/>
          </a:pPr>
          <a:r>
            <a:rPr lang="en-US" sz="2200">
              <a:solidFill>
                <a:srgbClr val="FFFFFF"/>
              </a:solidFill>
              <a:latin typeface="Arial" panose="020B0604020202020204" pitchFamily="34" charset="0"/>
              <a:ea typeface="+mn-ea"/>
              <a:cs typeface="Arial" panose="020B0604020202020204" pitchFamily="34" charset="0"/>
            </a:rPr>
            <a:t>Engage</a:t>
          </a:r>
        </a:p>
      </dgm:t>
    </dgm:pt>
    <dgm:pt modelId="{C931FB0E-070C-465D-BE9D-C6CD656B11D6}" type="parTrans" cxnId="{9D633A60-5252-444F-BEC9-EBA6FC3CF5A9}">
      <dgm:prSet/>
      <dgm:spPr/>
      <dgm:t>
        <a:bodyPr/>
        <a:lstStyle/>
        <a:p>
          <a:endParaRPr lang="en-US"/>
        </a:p>
      </dgm:t>
    </dgm:pt>
    <dgm:pt modelId="{8DA15D69-2E87-4B21-BE63-D18921329A15}" type="sibTrans" cxnId="{9D633A60-5252-444F-BEC9-EBA6FC3CF5A9}">
      <dgm:prSet/>
      <dgm:spPr/>
      <dgm:t>
        <a:bodyPr/>
        <a:lstStyle/>
        <a:p>
          <a:endParaRPr lang="en-US"/>
        </a:p>
      </dgm:t>
    </dgm:pt>
    <dgm:pt modelId="{4D8DD5E8-1631-4026-B493-8F28685A1EC3}">
      <dgm:prSet custT="1"/>
      <dgm:spPr>
        <a:xfrm>
          <a:off x="1219200" y="4482918"/>
          <a:ext cx="4876800" cy="845710"/>
        </a:xfrm>
        <a:prstGeom prst="rect">
          <a:avLst/>
        </a:prstGeom>
        <a:solidFill>
          <a:srgbClr val="61ADB9">
            <a:tint val="40000"/>
            <a:alpha val="90000"/>
            <a:hueOff val="2899725"/>
            <a:satOff val="13660"/>
            <a:lumOff val="3152"/>
            <a:alphaOff val="0"/>
          </a:srgbClr>
        </a:solidFill>
        <a:ln w="12700" cap="flat" cmpd="sng" algn="ctr">
          <a:solidFill>
            <a:srgbClr val="61ADB9">
              <a:tint val="40000"/>
              <a:alpha val="90000"/>
              <a:hueOff val="2899725"/>
              <a:satOff val="13660"/>
              <a:lumOff val="3152"/>
              <a:alphaOff val="0"/>
            </a:srgbClr>
          </a:solidFill>
          <a:prstDash val="solid"/>
          <a:miter lim="800000"/>
        </a:ln>
        <a:effectLst/>
      </dgm:spPr>
      <dgm:t>
        <a:bodyPr/>
        <a:lstStyle/>
        <a:p>
          <a:pPr>
            <a:buNone/>
          </a:pPr>
          <a:r>
            <a:rPr lang="en-US" sz="2200" dirty="0">
              <a:solidFill>
                <a:srgbClr val="000000">
                  <a:hueOff val="0"/>
                  <a:satOff val="0"/>
                  <a:lumOff val="0"/>
                  <a:alphaOff val="0"/>
                </a:srgbClr>
              </a:solidFill>
              <a:latin typeface="Arial" panose="020B0604020202020204" pitchFamily="34" charset="0"/>
              <a:ea typeface="+mn-ea"/>
              <a:cs typeface="Arial" panose="020B0604020202020204" pitchFamily="34" charset="0"/>
            </a:rPr>
            <a:t>Engage </a:t>
          </a:r>
          <a:r>
            <a:rPr lang="en-US" sz="2200">
              <a:solidFill>
                <a:srgbClr val="000000">
                  <a:hueOff val="0"/>
                  <a:satOff val="0"/>
                  <a:lumOff val="0"/>
                  <a:alphaOff val="0"/>
                </a:srgbClr>
              </a:solidFill>
              <a:latin typeface="Arial" panose="020B0604020202020204" pitchFamily="34" charset="0"/>
              <a:ea typeface="+mn-ea"/>
              <a:cs typeface="Arial" panose="020B0604020202020204" pitchFamily="34" charset="0"/>
            </a:rPr>
            <a:t>with support circles </a:t>
          </a:r>
          <a:r>
            <a:rPr lang="en-US" sz="2200" dirty="0">
              <a:solidFill>
                <a:srgbClr val="000000">
                  <a:hueOff val="0"/>
                  <a:satOff val="0"/>
                  <a:lumOff val="0"/>
                  <a:alphaOff val="0"/>
                </a:srgbClr>
              </a:solidFill>
              <a:latin typeface="Arial" panose="020B0604020202020204" pitchFamily="34" charset="0"/>
              <a:ea typeface="+mn-ea"/>
              <a:cs typeface="Arial" panose="020B0604020202020204" pitchFamily="34" charset="0"/>
            </a:rPr>
            <a:t>and community members to bring awareness and advocacy in human trafficking prevention</a:t>
          </a:r>
        </a:p>
      </dgm:t>
    </dgm:pt>
    <dgm:pt modelId="{4DE32E2D-D52E-46FA-A8FD-FABED28673DE}" type="parTrans" cxnId="{8FBA16CD-9354-46DD-86AE-9AAFC485BD02}">
      <dgm:prSet/>
      <dgm:spPr/>
      <dgm:t>
        <a:bodyPr/>
        <a:lstStyle/>
        <a:p>
          <a:endParaRPr lang="en-US"/>
        </a:p>
      </dgm:t>
    </dgm:pt>
    <dgm:pt modelId="{62F46056-54D4-416F-B208-EEC97E33996D}" type="sibTrans" cxnId="{8FBA16CD-9354-46DD-86AE-9AAFC485BD02}">
      <dgm:prSet/>
      <dgm:spPr/>
      <dgm:t>
        <a:bodyPr/>
        <a:lstStyle/>
        <a:p>
          <a:endParaRPr lang="en-US"/>
        </a:p>
      </dgm:t>
    </dgm:pt>
    <dgm:pt modelId="{66B41828-6D87-44DF-A314-0C2C3863A84E}" type="pres">
      <dgm:prSet presAssocID="{75B0BEC7-3B33-4948-A81B-22D888B6A6FF}" presName="Name0" presStyleCnt="0">
        <dgm:presLayoutVars>
          <dgm:dir/>
          <dgm:animLvl val="lvl"/>
          <dgm:resizeHandles val="exact"/>
        </dgm:presLayoutVars>
      </dgm:prSet>
      <dgm:spPr/>
    </dgm:pt>
    <dgm:pt modelId="{F06D75B6-66B5-438B-BBDE-C9CABA20BDE0}" type="pres">
      <dgm:prSet presAssocID="{EEAC10EC-08F3-48B6-80A2-C3C0E36A2C97}" presName="linNode" presStyleCnt="0"/>
      <dgm:spPr/>
    </dgm:pt>
    <dgm:pt modelId="{AF54F2E8-5C92-42BC-9173-8D470A140737}" type="pres">
      <dgm:prSet presAssocID="{EEAC10EC-08F3-48B6-80A2-C3C0E36A2C97}" presName="parentText" presStyleLbl="alignNode1" presStyleIdx="0" presStyleCnt="5">
        <dgm:presLayoutVars>
          <dgm:chMax val="1"/>
          <dgm:bulletEnabled/>
        </dgm:presLayoutVars>
      </dgm:prSet>
      <dgm:spPr/>
    </dgm:pt>
    <dgm:pt modelId="{ABF17D5D-62BC-4FBE-A6EC-82EFF3ED663E}" type="pres">
      <dgm:prSet presAssocID="{EEAC10EC-08F3-48B6-80A2-C3C0E36A2C97}" presName="descendantText" presStyleLbl="alignAccFollowNode1" presStyleIdx="0" presStyleCnt="5">
        <dgm:presLayoutVars>
          <dgm:bulletEnabled/>
        </dgm:presLayoutVars>
      </dgm:prSet>
      <dgm:spPr/>
    </dgm:pt>
    <dgm:pt modelId="{D0527013-34F1-46FF-AD50-09D6F93A5F1D}" type="pres">
      <dgm:prSet presAssocID="{5C6035B2-9BC1-4540-B0FC-403991F5E3E4}" presName="sp" presStyleCnt="0"/>
      <dgm:spPr/>
    </dgm:pt>
    <dgm:pt modelId="{DD9E351F-AF1C-43CE-8D0C-5482088B7373}" type="pres">
      <dgm:prSet presAssocID="{08F8868B-7053-4669-BC71-6F2E34E63FA1}" presName="linNode" presStyleCnt="0"/>
      <dgm:spPr/>
    </dgm:pt>
    <dgm:pt modelId="{2FFBF948-7DA6-415C-AFCC-88F2A66E9B92}" type="pres">
      <dgm:prSet presAssocID="{08F8868B-7053-4669-BC71-6F2E34E63FA1}" presName="parentText" presStyleLbl="alignNode1" presStyleIdx="1" presStyleCnt="5">
        <dgm:presLayoutVars>
          <dgm:chMax val="1"/>
          <dgm:bulletEnabled/>
        </dgm:presLayoutVars>
      </dgm:prSet>
      <dgm:spPr/>
    </dgm:pt>
    <dgm:pt modelId="{7F3A1D76-CB7D-4ED7-912B-A71BA86CD90B}" type="pres">
      <dgm:prSet presAssocID="{08F8868B-7053-4669-BC71-6F2E34E63FA1}" presName="descendantText" presStyleLbl="alignAccFollowNode1" presStyleIdx="1" presStyleCnt="5">
        <dgm:presLayoutVars>
          <dgm:bulletEnabled/>
        </dgm:presLayoutVars>
      </dgm:prSet>
      <dgm:spPr/>
    </dgm:pt>
    <dgm:pt modelId="{4A7B2BDF-9044-4EA1-85FA-A19C2E65F05E}" type="pres">
      <dgm:prSet presAssocID="{218FA656-E06F-4085-A992-D750B0391667}" presName="sp" presStyleCnt="0"/>
      <dgm:spPr/>
    </dgm:pt>
    <dgm:pt modelId="{9A5E9B5E-5A02-4C8C-9A41-EE0B9CE31BD7}" type="pres">
      <dgm:prSet presAssocID="{5497AF37-08A7-4529-AE78-F8717A480B2F}" presName="linNode" presStyleCnt="0"/>
      <dgm:spPr/>
    </dgm:pt>
    <dgm:pt modelId="{E97050C3-9722-4C6D-ADF9-F845691C2997}" type="pres">
      <dgm:prSet presAssocID="{5497AF37-08A7-4529-AE78-F8717A480B2F}" presName="parentText" presStyleLbl="alignNode1" presStyleIdx="2" presStyleCnt="5">
        <dgm:presLayoutVars>
          <dgm:chMax val="1"/>
          <dgm:bulletEnabled/>
        </dgm:presLayoutVars>
      </dgm:prSet>
      <dgm:spPr/>
    </dgm:pt>
    <dgm:pt modelId="{69CCBCA2-1A1E-4FC0-A2C6-353E9DFEA7F7}" type="pres">
      <dgm:prSet presAssocID="{5497AF37-08A7-4529-AE78-F8717A480B2F}" presName="descendantText" presStyleLbl="alignAccFollowNode1" presStyleIdx="2" presStyleCnt="5">
        <dgm:presLayoutVars>
          <dgm:bulletEnabled/>
        </dgm:presLayoutVars>
      </dgm:prSet>
      <dgm:spPr/>
    </dgm:pt>
    <dgm:pt modelId="{DF41861D-610C-4151-8D3E-E75E502AB373}" type="pres">
      <dgm:prSet presAssocID="{E2ABEF4E-A6F4-45FC-90A2-119A963959C6}" presName="sp" presStyleCnt="0"/>
      <dgm:spPr/>
    </dgm:pt>
    <dgm:pt modelId="{10E1C61C-A11D-44B3-9588-599E17DB431C}" type="pres">
      <dgm:prSet presAssocID="{2B2E083B-42EF-455C-BA0F-0F21AADB4903}" presName="linNode" presStyleCnt="0"/>
      <dgm:spPr/>
    </dgm:pt>
    <dgm:pt modelId="{8FAF16A3-D016-404E-BB4D-E979ADC9336A}" type="pres">
      <dgm:prSet presAssocID="{2B2E083B-42EF-455C-BA0F-0F21AADB4903}" presName="parentText" presStyleLbl="alignNode1" presStyleIdx="3" presStyleCnt="5">
        <dgm:presLayoutVars>
          <dgm:chMax val="1"/>
          <dgm:bulletEnabled/>
        </dgm:presLayoutVars>
      </dgm:prSet>
      <dgm:spPr/>
    </dgm:pt>
    <dgm:pt modelId="{E30E2326-186C-4B33-9719-6AEEB837E4E7}" type="pres">
      <dgm:prSet presAssocID="{2B2E083B-42EF-455C-BA0F-0F21AADB4903}" presName="descendantText" presStyleLbl="alignAccFollowNode1" presStyleIdx="3" presStyleCnt="5">
        <dgm:presLayoutVars>
          <dgm:bulletEnabled/>
        </dgm:presLayoutVars>
      </dgm:prSet>
      <dgm:spPr/>
    </dgm:pt>
    <dgm:pt modelId="{214A07AD-4C9F-4B1A-A92F-6B668E398771}" type="pres">
      <dgm:prSet presAssocID="{C0021CC1-3732-4426-AC70-5E8DBBE83E23}" presName="sp" presStyleCnt="0"/>
      <dgm:spPr/>
    </dgm:pt>
    <dgm:pt modelId="{3DC685B1-CE39-4141-9009-DFBD07689D5B}" type="pres">
      <dgm:prSet presAssocID="{1D97AB0E-92DE-4BD8-B2F4-68996F470F34}" presName="linNode" presStyleCnt="0"/>
      <dgm:spPr/>
    </dgm:pt>
    <dgm:pt modelId="{71091EC0-9E00-4D50-B484-EDC5F535FDE4}" type="pres">
      <dgm:prSet presAssocID="{1D97AB0E-92DE-4BD8-B2F4-68996F470F34}" presName="parentText" presStyleLbl="alignNode1" presStyleIdx="4" presStyleCnt="5">
        <dgm:presLayoutVars>
          <dgm:chMax val="1"/>
          <dgm:bulletEnabled/>
        </dgm:presLayoutVars>
      </dgm:prSet>
      <dgm:spPr/>
    </dgm:pt>
    <dgm:pt modelId="{A4C7909A-B76C-4C8B-B0CE-D3E2F5FDE78B}" type="pres">
      <dgm:prSet presAssocID="{1D97AB0E-92DE-4BD8-B2F4-68996F470F34}" presName="descendantText" presStyleLbl="alignAccFollowNode1" presStyleIdx="4" presStyleCnt="5">
        <dgm:presLayoutVars>
          <dgm:bulletEnabled/>
        </dgm:presLayoutVars>
      </dgm:prSet>
      <dgm:spPr/>
    </dgm:pt>
  </dgm:ptLst>
  <dgm:cxnLst>
    <dgm:cxn modelId="{2839DB1A-32CB-48B4-9F94-76296FCA54FC}" type="presOf" srcId="{4D8DD5E8-1631-4026-B493-8F28685A1EC3}" destId="{A4C7909A-B76C-4C8B-B0CE-D3E2F5FDE78B}" srcOrd="0" destOrd="0" presId="urn:microsoft.com/office/officeart/2016/7/layout/VerticalSolidActionList"/>
    <dgm:cxn modelId="{F325152C-E805-43E3-A1A4-8BEDF6448513}" srcId="{75B0BEC7-3B33-4948-A81B-22D888B6A6FF}" destId="{5497AF37-08A7-4529-AE78-F8717A480B2F}" srcOrd="2" destOrd="0" parTransId="{1CB2BBCD-AC11-4396-B2A5-DC30BC2EA770}" sibTransId="{E2ABEF4E-A6F4-45FC-90A2-119A963959C6}"/>
    <dgm:cxn modelId="{9D633A60-5252-444F-BEC9-EBA6FC3CF5A9}" srcId="{75B0BEC7-3B33-4948-A81B-22D888B6A6FF}" destId="{1D97AB0E-92DE-4BD8-B2F4-68996F470F34}" srcOrd="4" destOrd="0" parTransId="{C931FB0E-070C-465D-BE9D-C6CD656B11D6}" sibTransId="{8DA15D69-2E87-4B21-BE63-D18921329A15}"/>
    <dgm:cxn modelId="{DB024141-DD94-4832-896D-D685D3F958ED}" type="presOf" srcId="{75B0BEC7-3B33-4948-A81B-22D888B6A6FF}" destId="{66B41828-6D87-44DF-A314-0C2C3863A84E}" srcOrd="0" destOrd="0" presId="urn:microsoft.com/office/officeart/2016/7/layout/VerticalSolidActionList"/>
    <dgm:cxn modelId="{4982F846-51C8-4B1E-AC42-82219F63177E}" srcId="{08F8868B-7053-4669-BC71-6F2E34E63FA1}" destId="{C421E8D2-45B8-4A18-B5C9-D442318A421C}" srcOrd="0" destOrd="0" parTransId="{2E8E6438-5AF1-4162-9C37-D6EC7E60F7AC}" sibTransId="{D27F3D9B-AC50-4BE5-891B-D6E8FAF3D435}"/>
    <dgm:cxn modelId="{21698D4B-FA69-4C7D-A31A-DAB13542A705}" type="presOf" srcId="{5497AF37-08A7-4529-AE78-F8717A480B2F}" destId="{E97050C3-9722-4C6D-ADF9-F845691C2997}" srcOrd="0" destOrd="0" presId="urn:microsoft.com/office/officeart/2016/7/layout/VerticalSolidActionList"/>
    <dgm:cxn modelId="{D0BA7350-C897-4877-9328-4C4ED0A4FB74}" type="presOf" srcId="{5FEC6813-50BF-43FF-B434-8CA4153E6044}" destId="{E30E2326-186C-4B33-9719-6AEEB837E4E7}" srcOrd="0" destOrd="0" presId="urn:microsoft.com/office/officeart/2016/7/layout/VerticalSolidActionList"/>
    <dgm:cxn modelId="{67CB8B56-B216-4E26-9115-99671717D304}" type="presOf" srcId="{2B2E083B-42EF-455C-BA0F-0F21AADB4903}" destId="{8FAF16A3-D016-404E-BB4D-E979ADC9336A}" srcOrd="0" destOrd="0" presId="urn:microsoft.com/office/officeart/2016/7/layout/VerticalSolidActionList"/>
    <dgm:cxn modelId="{33C1A758-A194-4025-8A28-11E698E07CEF}" srcId="{5497AF37-08A7-4529-AE78-F8717A480B2F}" destId="{8FD6FC10-3F6E-4817-A1DB-F0DEBE0CE7FC}" srcOrd="0" destOrd="0" parTransId="{E5027833-D2AB-43AF-BB8A-81A90EE27A78}" sibTransId="{CF3875AA-F0EF-4542-ADE8-DD8466DD3ABD}"/>
    <dgm:cxn modelId="{DE7AAB90-F826-497C-932F-C421F3F1F2DB}" srcId="{2B2E083B-42EF-455C-BA0F-0F21AADB4903}" destId="{5FEC6813-50BF-43FF-B434-8CA4153E6044}" srcOrd="0" destOrd="0" parTransId="{99C77FA7-F9A1-456D-9F68-7F93493FBE7D}" sibTransId="{B7ABE7A3-EF6F-4610-8376-3D7EF2482C48}"/>
    <dgm:cxn modelId="{24336A93-8671-43AF-A996-8533A943A16C}" type="presOf" srcId="{1D97AB0E-92DE-4BD8-B2F4-68996F470F34}" destId="{71091EC0-9E00-4D50-B484-EDC5F535FDE4}" srcOrd="0" destOrd="0" presId="urn:microsoft.com/office/officeart/2016/7/layout/VerticalSolidActionList"/>
    <dgm:cxn modelId="{366EAB94-9844-496C-8C7A-2BD80709BC69}" type="presOf" srcId="{C421E8D2-45B8-4A18-B5C9-D442318A421C}" destId="{7F3A1D76-CB7D-4ED7-912B-A71BA86CD90B}" srcOrd="0" destOrd="0" presId="urn:microsoft.com/office/officeart/2016/7/layout/VerticalSolidActionList"/>
    <dgm:cxn modelId="{1C50A7A2-6744-44CF-8893-84F29661EBAD}" srcId="{75B0BEC7-3B33-4948-A81B-22D888B6A6FF}" destId="{08F8868B-7053-4669-BC71-6F2E34E63FA1}" srcOrd="1" destOrd="0" parTransId="{0F31B0EE-7BA2-4D3A-8E74-43185A3991AF}" sibTransId="{218FA656-E06F-4085-A992-D750B0391667}"/>
    <dgm:cxn modelId="{1AC8B0C5-5477-4AE8-BADB-371B86169E5A}" type="presOf" srcId="{2680BBFE-4402-4243-BA70-C7D752356DA7}" destId="{ABF17D5D-62BC-4FBE-A6EC-82EFF3ED663E}" srcOrd="0" destOrd="0" presId="urn:microsoft.com/office/officeart/2016/7/layout/VerticalSolidActionList"/>
    <dgm:cxn modelId="{0EFEE2C8-6443-43EA-B53D-22F83AAD5A83}" type="presOf" srcId="{EEAC10EC-08F3-48B6-80A2-C3C0E36A2C97}" destId="{AF54F2E8-5C92-42BC-9173-8D470A140737}" srcOrd="0" destOrd="0" presId="urn:microsoft.com/office/officeart/2016/7/layout/VerticalSolidActionList"/>
    <dgm:cxn modelId="{A59CECCB-A6D1-437A-B096-85BBC76B4536}" srcId="{75B0BEC7-3B33-4948-A81B-22D888B6A6FF}" destId="{EEAC10EC-08F3-48B6-80A2-C3C0E36A2C97}" srcOrd="0" destOrd="0" parTransId="{6F3F403E-2129-4AF2-BF8D-CF71513D7157}" sibTransId="{5C6035B2-9BC1-4540-B0FC-403991F5E3E4}"/>
    <dgm:cxn modelId="{8FBA16CD-9354-46DD-86AE-9AAFC485BD02}" srcId="{1D97AB0E-92DE-4BD8-B2F4-68996F470F34}" destId="{4D8DD5E8-1631-4026-B493-8F28685A1EC3}" srcOrd="0" destOrd="0" parTransId="{4DE32E2D-D52E-46FA-A8FD-FABED28673DE}" sibTransId="{62F46056-54D4-416F-B208-EEC97E33996D}"/>
    <dgm:cxn modelId="{321340F0-A72A-48C9-A081-AFA3E2757008}" srcId="{75B0BEC7-3B33-4948-A81B-22D888B6A6FF}" destId="{2B2E083B-42EF-455C-BA0F-0F21AADB4903}" srcOrd="3" destOrd="0" parTransId="{566E641B-8977-4266-83FD-C57AB785B7B4}" sibTransId="{C0021CC1-3732-4426-AC70-5E8DBBE83E23}"/>
    <dgm:cxn modelId="{8944E8F3-4A22-4DFD-BDB9-EF69938184B8}" type="presOf" srcId="{08F8868B-7053-4669-BC71-6F2E34E63FA1}" destId="{2FFBF948-7DA6-415C-AFCC-88F2A66E9B92}" srcOrd="0" destOrd="0" presId="urn:microsoft.com/office/officeart/2016/7/layout/VerticalSolidActionList"/>
    <dgm:cxn modelId="{6FFCD8F9-B9CA-4CD3-AD27-8C93439528E8}" srcId="{EEAC10EC-08F3-48B6-80A2-C3C0E36A2C97}" destId="{2680BBFE-4402-4243-BA70-C7D752356DA7}" srcOrd="0" destOrd="0" parTransId="{9F1A56A7-70D9-4AEF-9C1B-B4AE014E3E2B}" sibTransId="{1476B5C8-2860-48F8-BD05-F99D9761CB0B}"/>
    <dgm:cxn modelId="{FCDD19FD-31A7-4EB1-A108-86B768D18A44}" type="presOf" srcId="{8FD6FC10-3F6E-4817-A1DB-F0DEBE0CE7FC}" destId="{69CCBCA2-1A1E-4FC0-A2C6-353E9DFEA7F7}" srcOrd="0" destOrd="0" presId="urn:microsoft.com/office/officeart/2016/7/layout/VerticalSolidActionList"/>
    <dgm:cxn modelId="{AAC1D270-B905-4353-9E5C-20677783C770}" type="presParOf" srcId="{66B41828-6D87-44DF-A314-0C2C3863A84E}" destId="{F06D75B6-66B5-438B-BBDE-C9CABA20BDE0}" srcOrd="0" destOrd="0" presId="urn:microsoft.com/office/officeart/2016/7/layout/VerticalSolidActionList"/>
    <dgm:cxn modelId="{704DA406-6416-4A17-AC39-B454D4C1D1A6}" type="presParOf" srcId="{F06D75B6-66B5-438B-BBDE-C9CABA20BDE0}" destId="{AF54F2E8-5C92-42BC-9173-8D470A140737}" srcOrd="0" destOrd="0" presId="urn:microsoft.com/office/officeart/2016/7/layout/VerticalSolidActionList"/>
    <dgm:cxn modelId="{B4D67244-3EF8-42E4-81F4-C106FB23D296}" type="presParOf" srcId="{F06D75B6-66B5-438B-BBDE-C9CABA20BDE0}" destId="{ABF17D5D-62BC-4FBE-A6EC-82EFF3ED663E}" srcOrd="1" destOrd="0" presId="urn:microsoft.com/office/officeart/2016/7/layout/VerticalSolidActionList"/>
    <dgm:cxn modelId="{81196836-EE81-486F-88D3-15AB3569F7C7}" type="presParOf" srcId="{66B41828-6D87-44DF-A314-0C2C3863A84E}" destId="{D0527013-34F1-46FF-AD50-09D6F93A5F1D}" srcOrd="1" destOrd="0" presId="urn:microsoft.com/office/officeart/2016/7/layout/VerticalSolidActionList"/>
    <dgm:cxn modelId="{1C684F03-FFBC-462A-9193-09AF900CB7E6}" type="presParOf" srcId="{66B41828-6D87-44DF-A314-0C2C3863A84E}" destId="{DD9E351F-AF1C-43CE-8D0C-5482088B7373}" srcOrd="2" destOrd="0" presId="urn:microsoft.com/office/officeart/2016/7/layout/VerticalSolidActionList"/>
    <dgm:cxn modelId="{E931F660-E6F0-45B4-BA49-CFF7E496F0EA}" type="presParOf" srcId="{DD9E351F-AF1C-43CE-8D0C-5482088B7373}" destId="{2FFBF948-7DA6-415C-AFCC-88F2A66E9B92}" srcOrd="0" destOrd="0" presId="urn:microsoft.com/office/officeart/2016/7/layout/VerticalSolidActionList"/>
    <dgm:cxn modelId="{849C66FA-768A-4337-9B21-8A1310B8A5B7}" type="presParOf" srcId="{DD9E351F-AF1C-43CE-8D0C-5482088B7373}" destId="{7F3A1D76-CB7D-4ED7-912B-A71BA86CD90B}" srcOrd="1" destOrd="0" presId="urn:microsoft.com/office/officeart/2016/7/layout/VerticalSolidActionList"/>
    <dgm:cxn modelId="{F4D4EE4E-89B6-436E-959E-5B8E97E288B9}" type="presParOf" srcId="{66B41828-6D87-44DF-A314-0C2C3863A84E}" destId="{4A7B2BDF-9044-4EA1-85FA-A19C2E65F05E}" srcOrd="3" destOrd="0" presId="urn:microsoft.com/office/officeart/2016/7/layout/VerticalSolidActionList"/>
    <dgm:cxn modelId="{56C59C9A-D636-440E-B661-986CE304A5A5}" type="presParOf" srcId="{66B41828-6D87-44DF-A314-0C2C3863A84E}" destId="{9A5E9B5E-5A02-4C8C-9A41-EE0B9CE31BD7}" srcOrd="4" destOrd="0" presId="urn:microsoft.com/office/officeart/2016/7/layout/VerticalSolidActionList"/>
    <dgm:cxn modelId="{9BF8BB73-8D2E-4053-8B13-5D63C5354ACA}" type="presParOf" srcId="{9A5E9B5E-5A02-4C8C-9A41-EE0B9CE31BD7}" destId="{E97050C3-9722-4C6D-ADF9-F845691C2997}" srcOrd="0" destOrd="0" presId="urn:microsoft.com/office/officeart/2016/7/layout/VerticalSolidActionList"/>
    <dgm:cxn modelId="{C1194AEA-4B33-4066-A0B7-4B983BCAD63B}" type="presParOf" srcId="{9A5E9B5E-5A02-4C8C-9A41-EE0B9CE31BD7}" destId="{69CCBCA2-1A1E-4FC0-A2C6-353E9DFEA7F7}" srcOrd="1" destOrd="0" presId="urn:microsoft.com/office/officeart/2016/7/layout/VerticalSolidActionList"/>
    <dgm:cxn modelId="{C5C76851-7B0E-4B27-B6E9-C2362AB0BE5B}" type="presParOf" srcId="{66B41828-6D87-44DF-A314-0C2C3863A84E}" destId="{DF41861D-610C-4151-8D3E-E75E502AB373}" srcOrd="5" destOrd="0" presId="urn:microsoft.com/office/officeart/2016/7/layout/VerticalSolidActionList"/>
    <dgm:cxn modelId="{B2BC67B1-86D7-4F48-96E0-4E08780C87A0}" type="presParOf" srcId="{66B41828-6D87-44DF-A314-0C2C3863A84E}" destId="{10E1C61C-A11D-44B3-9588-599E17DB431C}" srcOrd="6" destOrd="0" presId="urn:microsoft.com/office/officeart/2016/7/layout/VerticalSolidActionList"/>
    <dgm:cxn modelId="{FF35127C-33D3-4C91-BBB2-A7D58C75453C}" type="presParOf" srcId="{10E1C61C-A11D-44B3-9588-599E17DB431C}" destId="{8FAF16A3-D016-404E-BB4D-E979ADC9336A}" srcOrd="0" destOrd="0" presId="urn:microsoft.com/office/officeart/2016/7/layout/VerticalSolidActionList"/>
    <dgm:cxn modelId="{0CC8224D-56FA-4D23-A4AE-8661F41F46A8}" type="presParOf" srcId="{10E1C61C-A11D-44B3-9588-599E17DB431C}" destId="{E30E2326-186C-4B33-9719-6AEEB837E4E7}" srcOrd="1" destOrd="0" presId="urn:microsoft.com/office/officeart/2016/7/layout/VerticalSolidActionList"/>
    <dgm:cxn modelId="{3D47A120-F8AC-4C3F-8D6E-A5644B15F26B}" type="presParOf" srcId="{66B41828-6D87-44DF-A314-0C2C3863A84E}" destId="{214A07AD-4C9F-4B1A-A92F-6B668E398771}" srcOrd="7" destOrd="0" presId="urn:microsoft.com/office/officeart/2016/7/layout/VerticalSolidActionList"/>
    <dgm:cxn modelId="{EF5B72AE-CAE4-444F-8F53-7B8C9ABF7DEC}" type="presParOf" srcId="{66B41828-6D87-44DF-A314-0C2C3863A84E}" destId="{3DC685B1-CE39-4141-9009-DFBD07689D5B}" srcOrd="8" destOrd="0" presId="urn:microsoft.com/office/officeart/2016/7/layout/VerticalSolidActionList"/>
    <dgm:cxn modelId="{C322D749-301F-4B9F-965B-21C1106C48BA}" type="presParOf" srcId="{3DC685B1-CE39-4141-9009-DFBD07689D5B}" destId="{71091EC0-9E00-4D50-B484-EDC5F535FDE4}" srcOrd="0" destOrd="0" presId="urn:microsoft.com/office/officeart/2016/7/layout/VerticalSolidActionList"/>
    <dgm:cxn modelId="{704CAD34-5194-4234-B85D-A864C523EF1B}" type="presParOf" srcId="{3DC685B1-CE39-4141-9009-DFBD07689D5B}" destId="{A4C7909A-B76C-4C8B-B0CE-D3E2F5FDE78B}"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8F3C0-9145-46A0-AC0D-A6A44FA85D5C}">
      <dsp:nvSpPr>
        <dsp:cNvPr id="0" name=""/>
        <dsp:cNvSpPr/>
      </dsp:nvSpPr>
      <dsp:spPr>
        <a:xfrm>
          <a:off x="3288" y="62619"/>
          <a:ext cx="2609143" cy="1565485"/>
        </a:xfrm>
        <a:prstGeom prst="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CHANGES in the way affection is shown, especially if unusual or inappropriate </a:t>
          </a:r>
        </a:p>
      </dsp:txBody>
      <dsp:txXfrm>
        <a:off x="3288" y="62619"/>
        <a:ext cx="2609143" cy="1565485"/>
      </dsp:txXfrm>
    </dsp:sp>
    <dsp:sp modelId="{D9779AE7-0A9C-4B29-8DA4-6FD4BC0F251A}">
      <dsp:nvSpPr>
        <dsp:cNvPr id="0" name=""/>
        <dsp:cNvSpPr/>
      </dsp:nvSpPr>
      <dsp:spPr>
        <a:xfrm>
          <a:off x="2873346" y="62619"/>
          <a:ext cx="2609143" cy="1565485"/>
        </a:xfrm>
        <a:prstGeom prst="rect">
          <a:avLst/>
        </a:prstGeom>
        <a:solidFill>
          <a:srgbClr val="8688D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Sudden fear of being touched</a:t>
          </a:r>
        </a:p>
      </dsp:txBody>
      <dsp:txXfrm>
        <a:off x="2873346" y="62619"/>
        <a:ext cx="2609143" cy="1565485"/>
      </dsp:txXfrm>
    </dsp:sp>
    <dsp:sp modelId="{FE427FC1-5557-4E60-94FC-58187FE562A3}">
      <dsp:nvSpPr>
        <dsp:cNvPr id="0" name=""/>
        <dsp:cNvSpPr/>
      </dsp:nvSpPr>
      <dsp:spPr>
        <a:xfrm>
          <a:off x="5743404" y="62619"/>
          <a:ext cx="2609143" cy="1565485"/>
        </a:xfrm>
        <a:prstGeom prst="rect">
          <a:avLst/>
        </a:prstGeom>
        <a:solidFill>
          <a:srgbClr val="CD896C">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Sudden onset of nightmares</a:t>
          </a:r>
        </a:p>
      </dsp:txBody>
      <dsp:txXfrm>
        <a:off x="5743404" y="62619"/>
        <a:ext cx="2609143" cy="1565485"/>
      </dsp:txXfrm>
    </dsp:sp>
    <dsp:sp modelId="{409CFAE8-E3E8-4199-A37B-10755AE46FBD}">
      <dsp:nvSpPr>
        <dsp:cNvPr id="0" name=""/>
        <dsp:cNvSpPr/>
      </dsp:nvSpPr>
      <dsp:spPr>
        <a:xfrm>
          <a:off x="8613461" y="62619"/>
          <a:ext cx="2609143" cy="1565485"/>
        </a:xfrm>
        <a:prstGeom prst="rect">
          <a:avLst/>
        </a:prstGeom>
        <a:solidFill>
          <a:srgbClr val="B5A068">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CHANGES in sleep patterns; difficulty sleeping</a:t>
          </a:r>
        </a:p>
      </dsp:txBody>
      <dsp:txXfrm>
        <a:off x="8613461" y="62619"/>
        <a:ext cx="2609143" cy="1565485"/>
      </dsp:txXfrm>
    </dsp:sp>
    <dsp:sp modelId="{1A349A3C-98D1-49F3-B1BF-82789FAF6868}">
      <dsp:nvSpPr>
        <dsp:cNvPr id="0" name=""/>
        <dsp:cNvSpPr/>
      </dsp:nvSpPr>
      <dsp:spPr>
        <a:xfrm>
          <a:off x="3288" y="1889020"/>
          <a:ext cx="2609143" cy="1565485"/>
        </a:xfrm>
        <a:prstGeom prst="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Sudden regression to childlike behaviors (i.e., bed-wetting, thumb-sucking)</a:t>
          </a:r>
        </a:p>
      </dsp:txBody>
      <dsp:txXfrm>
        <a:off x="3288" y="1889020"/>
        <a:ext cx="2609143" cy="1565485"/>
      </dsp:txXfrm>
    </dsp:sp>
    <dsp:sp modelId="{1F27A9F1-6D64-4FCE-8C9F-7E3B79C55F5D}">
      <dsp:nvSpPr>
        <dsp:cNvPr id="0" name=""/>
        <dsp:cNvSpPr/>
      </dsp:nvSpPr>
      <dsp:spPr>
        <a:xfrm>
          <a:off x="2873346" y="1889020"/>
          <a:ext cx="2609143" cy="1565485"/>
        </a:xfrm>
        <a:prstGeom prst="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Sudden unusual interest in or knowledge of sexual matters</a:t>
          </a:r>
        </a:p>
      </dsp:txBody>
      <dsp:txXfrm>
        <a:off x="2873346" y="1889020"/>
        <a:ext cx="2609143" cy="1565485"/>
      </dsp:txXfrm>
    </dsp:sp>
    <dsp:sp modelId="{0FAAAF92-085C-4BAC-9382-5C90D2EC70E9}">
      <dsp:nvSpPr>
        <dsp:cNvPr id="0" name=""/>
        <dsp:cNvSpPr/>
      </dsp:nvSpPr>
      <dsp:spPr>
        <a:xfrm>
          <a:off x="5743404" y="1889020"/>
          <a:ext cx="2609143" cy="1565485"/>
        </a:xfrm>
        <a:prstGeom prst="rect">
          <a:avLst/>
        </a:prstGeom>
        <a:solidFill>
          <a:srgbClr val="8688D6">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Cruelty to animals</a:t>
          </a:r>
        </a:p>
      </dsp:txBody>
      <dsp:txXfrm>
        <a:off x="5743404" y="1889020"/>
        <a:ext cx="2609143" cy="1565485"/>
      </dsp:txXfrm>
    </dsp:sp>
    <dsp:sp modelId="{04C78395-8E03-44B9-9F9B-6EF5D076B5A9}">
      <dsp:nvSpPr>
        <dsp:cNvPr id="0" name=""/>
        <dsp:cNvSpPr/>
      </dsp:nvSpPr>
      <dsp:spPr>
        <a:xfrm>
          <a:off x="8613461" y="1889020"/>
          <a:ext cx="2609143" cy="1565485"/>
        </a:xfrm>
        <a:prstGeom prst="rect">
          <a:avLst/>
        </a:prstGeom>
        <a:solidFill>
          <a:srgbClr val="CD896C">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Sudden fear of bathing or toileting</a:t>
          </a:r>
        </a:p>
      </dsp:txBody>
      <dsp:txXfrm>
        <a:off x="8613461" y="1889020"/>
        <a:ext cx="2609143" cy="1565485"/>
      </dsp:txXfrm>
    </dsp:sp>
    <dsp:sp modelId="{BF0695C1-56F3-4904-83F3-B30652209171}">
      <dsp:nvSpPr>
        <dsp:cNvPr id="0" name=""/>
        <dsp:cNvSpPr/>
      </dsp:nvSpPr>
      <dsp:spPr>
        <a:xfrm>
          <a:off x="1438317" y="3715420"/>
          <a:ext cx="2609143" cy="1565485"/>
        </a:xfrm>
        <a:prstGeom prst="rect">
          <a:avLst/>
        </a:prstGeom>
        <a:solidFill>
          <a:srgbClr val="B5A068">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Sudden fear of a person or place</a:t>
          </a:r>
        </a:p>
      </dsp:txBody>
      <dsp:txXfrm>
        <a:off x="1438317" y="3715420"/>
        <a:ext cx="2609143" cy="1565485"/>
      </dsp:txXfrm>
    </dsp:sp>
    <dsp:sp modelId="{599C0B67-D999-40EE-B92E-CC9F90C5C7F5}">
      <dsp:nvSpPr>
        <dsp:cNvPr id="0" name=""/>
        <dsp:cNvSpPr/>
      </dsp:nvSpPr>
      <dsp:spPr>
        <a:xfrm>
          <a:off x="4308375" y="3715420"/>
          <a:ext cx="2609143" cy="1565485"/>
        </a:xfrm>
        <a:prstGeom prst="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Depression, withdrawal, or mood swings</a:t>
          </a:r>
        </a:p>
      </dsp:txBody>
      <dsp:txXfrm>
        <a:off x="4308375" y="3715420"/>
        <a:ext cx="2609143" cy="1565485"/>
      </dsp:txXfrm>
    </dsp:sp>
    <dsp:sp modelId="{2BD1E9E1-2611-420B-8428-17134B267ACF}">
      <dsp:nvSpPr>
        <dsp:cNvPr id="0" name=""/>
        <dsp:cNvSpPr/>
      </dsp:nvSpPr>
      <dsp:spPr>
        <a:xfrm>
          <a:off x="7178432" y="3715420"/>
          <a:ext cx="2609143" cy="1565485"/>
        </a:xfrm>
        <a:prstGeom prst="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ANY UNEXPLAINED CHANGE IN BEHAVIOR</a:t>
          </a:r>
        </a:p>
      </dsp:txBody>
      <dsp:txXfrm>
        <a:off x="7178432" y="3715420"/>
        <a:ext cx="2609143" cy="15654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D8061-2B00-45B2-94AA-AED955610B18}">
      <dsp:nvSpPr>
        <dsp:cNvPr id="0" name=""/>
        <dsp:cNvSpPr/>
      </dsp:nvSpPr>
      <dsp:spPr>
        <a:xfrm>
          <a:off x="0" y="526173"/>
          <a:ext cx="1063849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73F1E-D864-4876-A044-682CF7E795B8}">
      <dsp:nvSpPr>
        <dsp:cNvPr id="0" name=""/>
        <dsp:cNvSpPr/>
      </dsp:nvSpPr>
      <dsp:spPr>
        <a:xfrm>
          <a:off x="0" y="526173"/>
          <a:ext cx="10638494" cy="54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Victim does not recognize abuse, neglect, or exploitation </a:t>
          </a:r>
        </a:p>
      </dsp:txBody>
      <dsp:txXfrm>
        <a:off x="0" y="526173"/>
        <a:ext cx="10638494" cy="548648"/>
      </dsp:txXfrm>
    </dsp:sp>
    <dsp:sp modelId="{DC0CC683-C8E6-4B00-9EB2-AE240E89611A}">
      <dsp:nvSpPr>
        <dsp:cNvPr id="0" name=""/>
        <dsp:cNvSpPr/>
      </dsp:nvSpPr>
      <dsp:spPr>
        <a:xfrm>
          <a:off x="0" y="1074822"/>
          <a:ext cx="10638494"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E400C-52B5-40B6-9E17-A4DB96FC06D2}">
      <dsp:nvSpPr>
        <dsp:cNvPr id="0" name=""/>
        <dsp:cNvSpPr/>
      </dsp:nvSpPr>
      <dsp:spPr>
        <a:xfrm>
          <a:off x="0" y="1074822"/>
          <a:ext cx="10638494" cy="45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Communication challenges </a:t>
          </a:r>
        </a:p>
      </dsp:txBody>
      <dsp:txXfrm>
        <a:off x="0" y="1074822"/>
        <a:ext cx="10638494" cy="457199"/>
      </dsp:txXfrm>
    </dsp:sp>
    <dsp:sp modelId="{2BA4535D-5682-479E-BD10-196FA22E1422}">
      <dsp:nvSpPr>
        <dsp:cNvPr id="0" name=""/>
        <dsp:cNvSpPr/>
      </dsp:nvSpPr>
      <dsp:spPr>
        <a:xfrm>
          <a:off x="0" y="1532021"/>
          <a:ext cx="10638494"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F134D8-0523-429A-B786-C00E148C5E6B}">
      <dsp:nvSpPr>
        <dsp:cNvPr id="0" name=""/>
        <dsp:cNvSpPr/>
      </dsp:nvSpPr>
      <dsp:spPr>
        <a:xfrm>
          <a:off x="0" y="1532021"/>
          <a:ext cx="10638494" cy="822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Some symptoms may be interpreted as behavioral problems or traits of their disability</a:t>
          </a:r>
        </a:p>
      </dsp:txBody>
      <dsp:txXfrm>
        <a:off x="0" y="1532021"/>
        <a:ext cx="10638494" cy="822950"/>
      </dsp:txXfrm>
    </dsp:sp>
    <dsp:sp modelId="{AD363115-910E-4714-8425-0F30F0469424}">
      <dsp:nvSpPr>
        <dsp:cNvPr id="0" name=""/>
        <dsp:cNvSpPr/>
      </dsp:nvSpPr>
      <dsp:spPr>
        <a:xfrm>
          <a:off x="0" y="2354972"/>
          <a:ext cx="10638494"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BCD012-4776-42C9-BB17-0AAEF4EFE027}">
      <dsp:nvSpPr>
        <dsp:cNvPr id="0" name=""/>
        <dsp:cNvSpPr/>
      </dsp:nvSpPr>
      <dsp:spPr>
        <a:xfrm>
          <a:off x="0" y="2354972"/>
          <a:ext cx="10638494" cy="45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Victims may be coerced and not appear to be a victim</a:t>
          </a:r>
        </a:p>
      </dsp:txBody>
      <dsp:txXfrm>
        <a:off x="0" y="2354972"/>
        <a:ext cx="10638494" cy="457199"/>
      </dsp:txXfrm>
    </dsp:sp>
    <dsp:sp modelId="{7731388D-6847-4B3F-B5FD-889470A35A63}">
      <dsp:nvSpPr>
        <dsp:cNvPr id="0" name=""/>
        <dsp:cNvSpPr/>
      </dsp:nvSpPr>
      <dsp:spPr>
        <a:xfrm>
          <a:off x="0" y="2812171"/>
          <a:ext cx="10638494"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FE656-AB7A-4DE4-A618-12845EBC933C}">
      <dsp:nvSpPr>
        <dsp:cNvPr id="0" name=""/>
        <dsp:cNvSpPr/>
      </dsp:nvSpPr>
      <dsp:spPr>
        <a:xfrm>
          <a:off x="0" y="2812171"/>
          <a:ext cx="10638494" cy="457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Fear and training prevent disclosing</a:t>
          </a:r>
        </a:p>
      </dsp:txBody>
      <dsp:txXfrm>
        <a:off x="0" y="2812171"/>
        <a:ext cx="10638494" cy="457199"/>
      </dsp:txXfrm>
    </dsp:sp>
    <dsp:sp modelId="{A8CD85B6-7006-4AA0-9363-721F4F8BD4DA}">
      <dsp:nvSpPr>
        <dsp:cNvPr id="0" name=""/>
        <dsp:cNvSpPr/>
      </dsp:nvSpPr>
      <dsp:spPr>
        <a:xfrm>
          <a:off x="0" y="3269371"/>
          <a:ext cx="1063849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1A998-2ED2-4086-9997-BBE991DC75DD}">
      <dsp:nvSpPr>
        <dsp:cNvPr id="0" name=""/>
        <dsp:cNvSpPr/>
      </dsp:nvSpPr>
      <dsp:spPr>
        <a:xfrm>
          <a:off x="0" y="3269371"/>
          <a:ext cx="10638494" cy="822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Some red flags are common with individuals receiving services for intellectual or developmental disabilities</a:t>
          </a:r>
        </a:p>
      </dsp:txBody>
      <dsp:txXfrm>
        <a:off x="0" y="3269371"/>
        <a:ext cx="10638494" cy="822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17D5D-62BC-4FBE-A6EC-82EFF3ED663E}">
      <dsp:nvSpPr>
        <dsp:cNvPr id="0" name=""/>
        <dsp:cNvSpPr/>
      </dsp:nvSpPr>
      <dsp:spPr>
        <a:xfrm>
          <a:off x="2133105" y="1855"/>
          <a:ext cx="8532420" cy="814162"/>
        </a:xfrm>
        <a:prstGeom prst="rect">
          <a:avLst/>
        </a:prstGeom>
        <a:solidFill>
          <a:srgbClr val="61ADB9">
            <a:tint val="40000"/>
            <a:alpha val="90000"/>
            <a:hueOff val="0"/>
            <a:satOff val="0"/>
            <a:lumOff val="0"/>
            <a:alphaOff val="0"/>
          </a:srgbClr>
        </a:solidFill>
        <a:ln w="12700" cap="flat" cmpd="sng" algn="ctr">
          <a:solidFill>
            <a:srgbClr val="61ADB9">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553" tIns="206797" rIns="165553" bIns="206797"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Enhance participation within the community to increase visibility in their communities</a:t>
          </a:r>
        </a:p>
      </dsp:txBody>
      <dsp:txXfrm>
        <a:off x="2133105" y="1855"/>
        <a:ext cx="8532420" cy="814162"/>
      </dsp:txXfrm>
    </dsp:sp>
    <dsp:sp modelId="{AF54F2E8-5C92-42BC-9173-8D470A140737}">
      <dsp:nvSpPr>
        <dsp:cNvPr id="0" name=""/>
        <dsp:cNvSpPr/>
      </dsp:nvSpPr>
      <dsp:spPr>
        <a:xfrm>
          <a:off x="0" y="1855"/>
          <a:ext cx="2133105" cy="814162"/>
        </a:xfrm>
        <a:prstGeom prst="rect">
          <a:avLst/>
        </a:prstGeom>
        <a:solidFill>
          <a:srgbClr val="61ADB9">
            <a:hueOff val="0"/>
            <a:satOff val="0"/>
            <a:lumOff val="0"/>
            <a:alphaOff val="0"/>
          </a:srgbClr>
        </a:solidFill>
        <a:ln w="12700" cap="flat" cmpd="sng" algn="ctr">
          <a:solidFill>
            <a:srgbClr val="61ADB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877" tIns="80421" rIns="112877" bIns="80421"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Enhance</a:t>
          </a:r>
        </a:p>
      </dsp:txBody>
      <dsp:txXfrm>
        <a:off x="0" y="1855"/>
        <a:ext cx="2133105" cy="814162"/>
      </dsp:txXfrm>
    </dsp:sp>
    <dsp:sp modelId="{7F3A1D76-CB7D-4ED7-912B-A71BA86CD90B}">
      <dsp:nvSpPr>
        <dsp:cNvPr id="0" name=""/>
        <dsp:cNvSpPr/>
      </dsp:nvSpPr>
      <dsp:spPr>
        <a:xfrm>
          <a:off x="2133105" y="864867"/>
          <a:ext cx="8532420" cy="814162"/>
        </a:xfrm>
        <a:prstGeom prst="rect">
          <a:avLst/>
        </a:prstGeom>
        <a:solidFill>
          <a:srgbClr val="61ADB9">
            <a:tint val="40000"/>
            <a:alpha val="90000"/>
            <a:hueOff val="1159890"/>
            <a:satOff val="5464"/>
            <a:lumOff val="1261"/>
            <a:alphaOff val="0"/>
          </a:srgbClr>
        </a:solidFill>
        <a:ln w="12700" cap="flat" cmpd="sng" algn="ctr">
          <a:solidFill>
            <a:srgbClr val="61ADB9">
              <a:tint val="40000"/>
              <a:alpha val="90000"/>
              <a:hueOff val="1159890"/>
              <a:satOff val="5464"/>
              <a:lumOff val="1261"/>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553" tIns="206797" rIns="165553" bIns="206797"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000000">
                  <a:hueOff val="0"/>
                  <a:satOff val="0"/>
                  <a:lumOff val="0"/>
                  <a:alphaOff val="0"/>
                </a:srgbClr>
              </a:solidFill>
              <a:latin typeface="Arial" panose="020B0604020202020204" pitchFamily="34" charset="0"/>
              <a:ea typeface="+mn-ea"/>
              <a:cs typeface="Arial" panose="020B0604020202020204" pitchFamily="34" charset="0"/>
            </a:rPr>
            <a:t>Recognize and address stigma and discrimination that exists</a:t>
          </a:r>
        </a:p>
      </dsp:txBody>
      <dsp:txXfrm>
        <a:off x="2133105" y="864867"/>
        <a:ext cx="8532420" cy="814162"/>
      </dsp:txXfrm>
    </dsp:sp>
    <dsp:sp modelId="{2FFBF948-7DA6-415C-AFCC-88F2A66E9B92}">
      <dsp:nvSpPr>
        <dsp:cNvPr id="0" name=""/>
        <dsp:cNvSpPr/>
      </dsp:nvSpPr>
      <dsp:spPr>
        <a:xfrm>
          <a:off x="0" y="864867"/>
          <a:ext cx="2133105" cy="814162"/>
        </a:xfrm>
        <a:prstGeom prst="rect">
          <a:avLst/>
        </a:prstGeom>
        <a:solidFill>
          <a:srgbClr val="61ADB9">
            <a:hueOff val="1207667"/>
            <a:satOff val="4314"/>
            <a:lumOff val="5176"/>
            <a:alphaOff val="0"/>
          </a:srgbClr>
        </a:solidFill>
        <a:ln w="12700" cap="flat" cmpd="sng" algn="ctr">
          <a:solidFill>
            <a:srgbClr val="61ADB9">
              <a:hueOff val="1207667"/>
              <a:satOff val="4314"/>
              <a:lumOff val="517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877" tIns="80421" rIns="112877" bIns="80421"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panose="020B0604020202020204" pitchFamily="34" charset="0"/>
              <a:ea typeface="+mn-ea"/>
              <a:cs typeface="Arial" panose="020B0604020202020204" pitchFamily="34" charset="0"/>
            </a:rPr>
            <a:t>Recognize and Address</a:t>
          </a:r>
        </a:p>
      </dsp:txBody>
      <dsp:txXfrm>
        <a:off x="0" y="864867"/>
        <a:ext cx="2133105" cy="814162"/>
      </dsp:txXfrm>
    </dsp:sp>
    <dsp:sp modelId="{69CCBCA2-1A1E-4FC0-A2C6-353E9DFEA7F7}">
      <dsp:nvSpPr>
        <dsp:cNvPr id="0" name=""/>
        <dsp:cNvSpPr/>
      </dsp:nvSpPr>
      <dsp:spPr>
        <a:xfrm>
          <a:off x="2133105" y="1727879"/>
          <a:ext cx="8532420" cy="814162"/>
        </a:xfrm>
        <a:prstGeom prst="rect">
          <a:avLst/>
        </a:prstGeom>
        <a:solidFill>
          <a:srgbClr val="61ADB9">
            <a:tint val="40000"/>
            <a:alpha val="90000"/>
            <a:hueOff val="1739835"/>
            <a:satOff val="8196"/>
            <a:lumOff val="1891"/>
            <a:alphaOff val="0"/>
          </a:srgbClr>
        </a:solidFill>
        <a:ln w="12700" cap="flat" cmpd="sng" algn="ctr">
          <a:solidFill>
            <a:srgbClr val="61ADB9">
              <a:tint val="40000"/>
              <a:alpha val="90000"/>
              <a:hueOff val="1739835"/>
              <a:satOff val="8196"/>
              <a:lumOff val="1891"/>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553" tIns="206797" rIns="165553" bIns="206797"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Learn the red flags</a:t>
          </a:r>
        </a:p>
      </dsp:txBody>
      <dsp:txXfrm>
        <a:off x="2133105" y="1727879"/>
        <a:ext cx="8532420" cy="814162"/>
      </dsp:txXfrm>
    </dsp:sp>
    <dsp:sp modelId="{E97050C3-9722-4C6D-ADF9-F845691C2997}">
      <dsp:nvSpPr>
        <dsp:cNvPr id="0" name=""/>
        <dsp:cNvSpPr/>
      </dsp:nvSpPr>
      <dsp:spPr>
        <a:xfrm>
          <a:off x="0" y="1727879"/>
          <a:ext cx="2133105" cy="814162"/>
        </a:xfrm>
        <a:prstGeom prst="rect">
          <a:avLst/>
        </a:prstGeom>
        <a:solidFill>
          <a:srgbClr val="61ADB9">
            <a:hueOff val="1811501"/>
            <a:satOff val="6472"/>
            <a:lumOff val="7765"/>
            <a:alphaOff val="0"/>
          </a:srgbClr>
        </a:solidFill>
        <a:ln w="12700" cap="flat" cmpd="sng" algn="ctr">
          <a:solidFill>
            <a:srgbClr val="61ADB9">
              <a:hueOff val="1811501"/>
              <a:satOff val="6472"/>
              <a:lumOff val="7765"/>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877" tIns="80421" rIns="112877" bIns="80421"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Learn</a:t>
          </a:r>
        </a:p>
      </dsp:txBody>
      <dsp:txXfrm>
        <a:off x="0" y="1727879"/>
        <a:ext cx="2133105" cy="814162"/>
      </dsp:txXfrm>
    </dsp:sp>
    <dsp:sp modelId="{E30E2326-186C-4B33-9719-6AEEB837E4E7}">
      <dsp:nvSpPr>
        <dsp:cNvPr id="0" name=""/>
        <dsp:cNvSpPr/>
      </dsp:nvSpPr>
      <dsp:spPr>
        <a:xfrm>
          <a:off x="2133105" y="2590891"/>
          <a:ext cx="8532420" cy="814162"/>
        </a:xfrm>
        <a:prstGeom prst="rect">
          <a:avLst/>
        </a:prstGeom>
        <a:solidFill>
          <a:srgbClr val="61ADB9">
            <a:tint val="40000"/>
            <a:alpha val="90000"/>
            <a:hueOff val="2319780"/>
            <a:satOff val="10928"/>
            <a:lumOff val="2522"/>
            <a:alphaOff val="0"/>
          </a:srgbClr>
        </a:solidFill>
        <a:ln w="12700" cap="flat" cmpd="sng" algn="ctr">
          <a:solidFill>
            <a:srgbClr val="61ADB9">
              <a:tint val="40000"/>
              <a:alpha val="90000"/>
              <a:hueOff val="2319780"/>
              <a:satOff val="10928"/>
              <a:lumOff val="252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553" tIns="206797" rIns="165553" bIns="206797" numCol="1" spcCol="1270" anchor="ctr" anchorCtr="0">
          <a:noAutofit/>
        </a:bodyPr>
        <a:lstStyle/>
        <a:p>
          <a:pPr marL="0" lvl="0" indent="0" algn="l" defTabSz="977900">
            <a:lnSpc>
              <a:spcPct val="90000"/>
            </a:lnSpc>
            <a:spcBef>
              <a:spcPct val="0"/>
            </a:spcBef>
            <a:spcAft>
              <a:spcPct val="35000"/>
            </a:spcAft>
            <a:buNone/>
          </a:pPr>
          <a:r>
            <a:rPr lang="en-US" sz="2200" kern="1200">
              <a:solidFill>
                <a:srgbClr val="000000">
                  <a:hueOff val="0"/>
                  <a:satOff val="0"/>
                  <a:lumOff val="0"/>
                  <a:alphaOff val="0"/>
                </a:srgbClr>
              </a:solidFill>
              <a:latin typeface="Arial" panose="020B0604020202020204" pitchFamily="34" charset="0"/>
              <a:ea typeface="+mn-ea"/>
              <a:cs typeface="Arial" panose="020B0604020202020204" pitchFamily="34" charset="0"/>
            </a:rPr>
            <a:t>Report suspected human trafficking </a:t>
          </a:r>
        </a:p>
      </dsp:txBody>
      <dsp:txXfrm>
        <a:off x="2133105" y="2590891"/>
        <a:ext cx="8532420" cy="814162"/>
      </dsp:txXfrm>
    </dsp:sp>
    <dsp:sp modelId="{8FAF16A3-D016-404E-BB4D-E979ADC9336A}">
      <dsp:nvSpPr>
        <dsp:cNvPr id="0" name=""/>
        <dsp:cNvSpPr/>
      </dsp:nvSpPr>
      <dsp:spPr>
        <a:xfrm>
          <a:off x="0" y="2590891"/>
          <a:ext cx="2133105" cy="814162"/>
        </a:xfrm>
        <a:prstGeom prst="rect">
          <a:avLst/>
        </a:prstGeom>
        <a:solidFill>
          <a:srgbClr val="61ADB9">
            <a:hueOff val="2415334"/>
            <a:satOff val="8629"/>
            <a:lumOff val="10353"/>
            <a:alphaOff val="0"/>
          </a:srgbClr>
        </a:solidFill>
        <a:ln w="12700" cap="flat" cmpd="sng" algn="ctr">
          <a:solidFill>
            <a:srgbClr val="61ADB9">
              <a:hueOff val="2415334"/>
              <a:satOff val="8629"/>
              <a:lumOff val="10353"/>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877" tIns="80421" rIns="112877" bIns="80421"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Report</a:t>
          </a:r>
        </a:p>
      </dsp:txBody>
      <dsp:txXfrm>
        <a:off x="0" y="2590891"/>
        <a:ext cx="2133105" cy="814162"/>
      </dsp:txXfrm>
    </dsp:sp>
    <dsp:sp modelId="{A4C7909A-B76C-4C8B-B0CE-D3E2F5FDE78B}">
      <dsp:nvSpPr>
        <dsp:cNvPr id="0" name=""/>
        <dsp:cNvSpPr/>
      </dsp:nvSpPr>
      <dsp:spPr>
        <a:xfrm>
          <a:off x="2133105" y="3453903"/>
          <a:ext cx="8532420" cy="814162"/>
        </a:xfrm>
        <a:prstGeom prst="rect">
          <a:avLst/>
        </a:prstGeom>
        <a:solidFill>
          <a:srgbClr val="61ADB9">
            <a:tint val="40000"/>
            <a:alpha val="90000"/>
            <a:hueOff val="2899725"/>
            <a:satOff val="13660"/>
            <a:lumOff val="3152"/>
            <a:alphaOff val="0"/>
          </a:srgbClr>
        </a:solidFill>
        <a:ln w="12700" cap="flat" cmpd="sng" algn="ctr">
          <a:solidFill>
            <a:srgbClr val="61ADB9">
              <a:tint val="40000"/>
              <a:alpha val="90000"/>
              <a:hueOff val="2899725"/>
              <a:satOff val="13660"/>
              <a:lumOff val="315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553" tIns="206797" rIns="165553" bIns="206797"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Engage </a:t>
          </a:r>
          <a:r>
            <a:rPr lang="en-US" sz="2200" kern="1200">
              <a:solidFill>
                <a:srgbClr val="000000">
                  <a:hueOff val="0"/>
                  <a:satOff val="0"/>
                  <a:lumOff val="0"/>
                  <a:alphaOff val="0"/>
                </a:srgbClr>
              </a:solidFill>
              <a:latin typeface="Arial" panose="020B0604020202020204" pitchFamily="34" charset="0"/>
              <a:ea typeface="+mn-ea"/>
              <a:cs typeface="Arial" panose="020B0604020202020204" pitchFamily="34" charset="0"/>
            </a:rPr>
            <a:t>with support circles </a:t>
          </a:r>
          <a:r>
            <a:rPr lang="en-US" sz="22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and community members to bring awareness and advocacy in human trafficking prevention</a:t>
          </a:r>
        </a:p>
      </dsp:txBody>
      <dsp:txXfrm>
        <a:off x="2133105" y="3453903"/>
        <a:ext cx="8532420" cy="814162"/>
      </dsp:txXfrm>
    </dsp:sp>
    <dsp:sp modelId="{71091EC0-9E00-4D50-B484-EDC5F535FDE4}">
      <dsp:nvSpPr>
        <dsp:cNvPr id="0" name=""/>
        <dsp:cNvSpPr/>
      </dsp:nvSpPr>
      <dsp:spPr>
        <a:xfrm>
          <a:off x="0" y="3453903"/>
          <a:ext cx="2133105" cy="814162"/>
        </a:xfrm>
        <a:prstGeom prst="rect">
          <a:avLst/>
        </a:prstGeom>
        <a:solidFill>
          <a:srgbClr val="61ADB9">
            <a:hueOff val="3019167"/>
            <a:satOff val="10786"/>
            <a:lumOff val="12941"/>
            <a:alphaOff val="0"/>
          </a:srgbClr>
        </a:solidFill>
        <a:ln w="12700" cap="flat" cmpd="sng" algn="ctr">
          <a:solidFill>
            <a:srgbClr val="61ADB9">
              <a:hueOff val="3019167"/>
              <a:satOff val="10786"/>
              <a:lumOff val="1294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877" tIns="80421" rIns="112877" bIns="80421" numCol="1" spcCol="1270" anchor="ctr" anchorCtr="0">
          <a:noAutofit/>
        </a:bodyPr>
        <a:lstStyle/>
        <a:p>
          <a:pPr marL="0" lvl="0" indent="0" algn="ctr" defTabSz="977900">
            <a:lnSpc>
              <a:spcPct val="90000"/>
            </a:lnSpc>
            <a:spcBef>
              <a:spcPct val="0"/>
            </a:spcBef>
            <a:spcAft>
              <a:spcPct val="35000"/>
            </a:spcAft>
            <a:buNone/>
          </a:pPr>
          <a:r>
            <a:rPr lang="en-US" sz="2200" kern="1200">
              <a:solidFill>
                <a:srgbClr val="FFFFFF"/>
              </a:solidFill>
              <a:latin typeface="Arial" panose="020B0604020202020204" pitchFamily="34" charset="0"/>
              <a:ea typeface="+mn-ea"/>
              <a:cs typeface="Arial" panose="020B0604020202020204" pitchFamily="34" charset="0"/>
            </a:rPr>
            <a:t>Engage</a:t>
          </a:r>
        </a:p>
      </dsp:txBody>
      <dsp:txXfrm>
        <a:off x="0" y="3453903"/>
        <a:ext cx="2133105" cy="8141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10E916-BEBC-A4FD-9BEE-11035FF46FDB}"/>
              </a:ext>
            </a:extLst>
          </p:cNvPr>
          <p:cNvSpPr>
            <a:spLocks noGrp="1"/>
          </p:cNvSpPr>
          <p:nvPr>
            <p:ph type="hdr" sz="quarter"/>
          </p:nvPr>
        </p:nvSpPr>
        <p:spPr>
          <a:xfrm>
            <a:off x="0" y="0"/>
            <a:ext cx="3038475" cy="466725"/>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1AFB302-9B7C-DB42-7C27-A7CC25F6733B}"/>
              </a:ext>
            </a:extLst>
          </p:cNvPr>
          <p:cNvSpPr>
            <a:spLocks noGrp="1"/>
          </p:cNvSpPr>
          <p:nvPr>
            <p:ph type="dt" idx="1"/>
          </p:nvPr>
        </p:nvSpPr>
        <p:spPr>
          <a:xfrm>
            <a:off x="3970338" y="0"/>
            <a:ext cx="3038475" cy="466725"/>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25345EEC-BDDE-41A7-832A-C26FAECD22A8}" type="datetimeFigureOut">
              <a:rPr lang="en-US"/>
              <a:pPr>
                <a:defRPr/>
              </a:pPr>
              <a:t>6/8/2023</a:t>
            </a:fld>
            <a:endParaRPr lang="en-US"/>
          </a:p>
        </p:txBody>
      </p:sp>
      <p:sp>
        <p:nvSpPr>
          <p:cNvPr id="4" name="Slide Image Placeholder 3">
            <a:extLst>
              <a:ext uri="{FF2B5EF4-FFF2-40B4-BE49-F238E27FC236}">
                <a16:creationId xmlns:a16="http://schemas.microsoft.com/office/drawing/2014/main" id="{8E50F52B-768C-A559-3E16-F253DAAA012C}"/>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359F217E-0A20-BBCE-0D1F-599DE721650C}"/>
              </a:ext>
            </a:extLst>
          </p:cNvPr>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FCEB095-B902-0326-4A84-03D37E4351F7}"/>
              </a:ext>
            </a:extLst>
          </p:cNvPr>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8B0EF10-C896-530B-68B4-FC9CF58EC4F0}"/>
              </a:ext>
            </a:extLst>
          </p:cNvPr>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1BFDFA9F-47E3-400D-BC71-89FC745B1B5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02DF868E-3E87-7724-23D6-B2C35097B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94DA463-9FDE-A93F-5BDB-3D1586BF92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ttps://cdn.embedly.com/widgets/media.html?src=https%3A%2F%2Fwww.youtube.com%2Fembed%2FGG8QtVSpBMQ%3Ffeature%3Doembed&amp;display_name=YouTube&amp;url=https%3A%2F%2Fwww.youtube.com%2Fwatch%3Fv%3DGG8QtVSpBMQ&amp;image=https%3A%2F%2Fi.ytimg.com%2Fvi%2FGG8QtVSpBMQ%2Fhqdefault.jpg&amp;key=40cb30655a7f4a46adaaf18efb05db21&amp;type=text%2Fhtml&amp;schema=youtube</a:t>
            </a:r>
          </a:p>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447FA087-1DE6-CE83-D9C1-9AB0763D05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76C48F-02F6-4D04-9A25-F8952159CC07}"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FF3C1C8-1D19-CA21-7CC8-359C9382FB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6EAE73-2EA7-123A-123A-96CADF11978C}"/>
              </a:ext>
            </a:extLst>
          </p:cNvPr>
          <p:cNvSpPr>
            <a:spLocks noGrp="1"/>
          </p:cNvSpPr>
          <p:nvPr>
            <p:ph type="body" idx="1"/>
          </p:nvPr>
        </p:nvSpPr>
        <p:spPr/>
        <p:txBody>
          <a:bodyPr/>
          <a:lstStyle/>
          <a:p>
            <a:pPr eaLnBrk="1" fontAlgn="auto" hangingPunct="1">
              <a:spcBef>
                <a:spcPts val="0"/>
              </a:spcBef>
              <a:spcAft>
                <a:spcPts val="0"/>
              </a:spcAft>
              <a:defRPr/>
            </a:pPr>
            <a:r>
              <a:rPr lang="en-US" sz="1800">
                <a:solidFill>
                  <a:srgbClr val="313537"/>
                </a:solidFill>
                <a:latin typeface="Merriweather" panose="00000500000000000000" pitchFamily="2" charset="0"/>
              </a:rPr>
              <a:t>Risk Factors for Human Trafficking:</a:t>
            </a:r>
          </a:p>
          <a:p>
            <a:pPr eaLnBrk="1" fontAlgn="auto" hangingPunct="1">
              <a:spcBef>
                <a:spcPts val="0"/>
              </a:spcBef>
              <a:spcAft>
                <a:spcPts val="0"/>
              </a:spcAft>
              <a:defRPr/>
            </a:pPr>
            <a:endParaRPr lang="en-US" sz="1800">
              <a:solidFill>
                <a:srgbClr val="313537"/>
              </a:solidFill>
              <a:latin typeface="Merriweather" panose="00000500000000000000" pitchFamily="2" charset="0"/>
            </a:endParaRPr>
          </a:p>
          <a:p>
            <a:pPr eaLnBrk="1" fontAlgn="auto" hangingPunct="1">
              <a:spcBef>
                <a:spcPts val="0"/>
              </a:spcBef>
              <a:spcAft>
                <a:spcPts val="0"/>
              </a:spcAft>
              <a:defRPr/>
            </a:pPr>
            <a:r>
              <a:rPr lang="en-US" sz="1800">
                <a:solidFill>
                  <a:srgbClr val="313537"/>
                </a:solidFill>
                <a:latin typeface="Merriweather" panose="00000500000000000000" pitchFamily="2" charset="0"/>
              </a:rPr>
              <a:t>1. Poverty and lack of familial support and supervision. Children are more vulnerable to trafficking when they have no adult support and supervision.</a:t>
            </a:r>
            <a:r>
              <a:rPr lang="en-US" sz="1800">
                <a:solidFill>
                  <a:srgbClr val="313537"/>
                </a:solidFill>
                <a:latin typeface="Merriweather" panose="00000500000000000000" pitchFamily="2" charset="0"/>
                <a:ea typeface="Calibri" panose="020F0502020204030204" pitchFamily="34" charset="0"/>
                <a:cs typeface="Times New Roman" panose="02020603050405020304" pitchFamily="18" charset="0"/>
              </a:rPr>
              <a:t> </a:t>
            </a:r>
            <a:r>
              <a:rPr lang="en-US" sz="1800">
                <a:solidFill>
                  <a:srgbClr val="313537"/>
                </a:solidFill>
                <a:latin typeface="Merriweather" panose="00000500000000000000" pitchFamily="2" charset="0"/>
              </a:rPr>
              <a:t> (HT Prevention &amp; Intervention FSU) </a:t>
            </a:r>
          </a:p>
          <a:p>
            <a:pPr eaLnBrk="1" fontAlgn="auto" hangingPunct="1">
              <a:spcBef>
                <a:spcPts val="0"/>
              </a:spcBef>
              <a:spcAft>
                <a:spcPts val="0"/>
              </a:spcAft>
              <a:defRPr/>
            </a:pPr>
            <a:endParaRPr lang="en-US" sz="1800">
              <a:solidFill>
                <a:srgbClr val="313537"/>
              </a:solidFill>
              <a:latin typeface="Merriweather" panose="00000500000000000000" pitchFamily="2" charset="0"/>
            </a:endParaRPr>
          </a:p>
          <a:p>
            <a:pPr eaLnBrk="1" fontAlgn="auto" hangingPunct="1">
              <a:spcBef>
                <a:spcPts val="0"/>
              </a:spcBef>
              <a:spcAft>
                <a:spcPts val="0"/>
              </a:spcAft>
              <a:defRPr/>
            </a:pPr>
            <a:r>
              <a:rPr lang="en-US" sz="1800">
                <a:solidFill>
                  <a:srgbClr val="313537"/>
                </a:solidFill>
                <a:latin typeface="Merriweather" panose="00000500000000000000" pitchFamily="2" charset="0"/>
              </a:rPr>
              <a:t>2. </a:t>
            </a:r>
            <a:r>
              <a:rPr lang="en-US">
                <a:solidFill>
                  <a:srgbClr val="313537"/>
                </a:solidFill>
                <a:latin typeface="Merriweather" panose="00000500000000000000" pitchFamily="2" charset="0"/>
                <a:ea typeface="Calibri" panose="020F0502020204030204" pitchFamily="34" charset="0"/>
                <a:cs typeface="Times New Roman" panose="02020603050405020304" pitchFamily="18" charset="0"/>
              </a:rPr>
              <a:t>Mental Health Problems or experience addiction to substances, depression and anxiety and PTSD are vulnerable. </a:t>
            </a:r>
            <a:r>
              <a:rPr lang="en-US">
                <a:solidFill>
                  <a:srgbClr val="313537"/>
                </a:solidFill>
                <a:latin typeface="Merriweather" panose="00000500000000000000" pitchFamily="2" charset="0"/>
              </a:rPr>
              <a:t>People who experience mental health concerns, which include addiction to substances, depression, anxiety, and post-traumatic stress disorder can create a vulnerability to being trafficked. (</a:t>
            </a:r>
            <a:r>
              <a:rPr lang="en-US" err="1">
                <a:solidFill>
                  <a:srgbClr val="313537"/>
                </a:solidFill>
                <a:latin typeface="Merriweather" panose="00000500000000000000" pitchFamily="2" charset="0"/>
              </a:rPr>
              <a:t>Altun</a:t>
            </a:r>
            <a:r>
              <a:rPr lang="en-US">
                <a:solidFill>
                  <a:srgbClr val="313537"/>
                </a:solidFill>
                <a:latin typeface="Merriweather" panose="00000500000000000000" pitchFamily="2" charset="0"/>
              </a:rPr>
              <a:t> et al., 2017) </a:t>
            </a:r>
          </a:p>
          <a:p>
            <a:pPr eaLnBrk="1" fontAlgn="auto" hangingPunct="1">
              <a:spcBef>
                <a:spcPts val="0"/>
              </a:spcBef>
              <a:spcAft>
                <a:spcPts val="0"/>
              </a:spcAft>
              <a:defRPr/>
            </a:pPr>
            <a:endParaRPr lang="en-US">
              <a:solidFill>
                <a:srgbClr val="313537"/>
              </a:solidFill>
              <a:latin typeface="Merriweather" panose="00000500000000000000" pitchFamily="2" charset="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en-US">
                <a:solidFill>
                  <a:srgbClr val="313537"/>
                </a:solidFill>
                <a:latin typeface="Merriweather" panose="00000500000000000000" pitchFamily="2" charset="0"/>
                <a:ea typeface="Calibri" panose="020F0502020204030204" pitchFamily="34" charset="0"/>
                <a:cs typeface="Times New Roman" panose="02020603050405020304" pitchFamily="18" charset="0"/>
              </a:rPr>
              <a:t>3.  Individuals with ID or physical disabilities are vulnerable. Individuals who have developmental and/or physical disabilities are more vulnerable to trafficking, especially when they lack resources, knowledge about trafficking, and economic support.</a:t>
            </a:r>
          </a:p>
          <a:p>
            <a:pPr eaLnBrk="1" fontAlgn="auto" hangingPunct="1">
              <a:spcBef>
                <a:spcPts val="0"/>
              </a:spcBef>
              <a:spcAft>
                <a:spcPts val="0"/>
              </a:spcAft>
              <a:defRPr/>
            </a:pPr>
            <a:endParaRPr lang="en-US">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en-US">
                <a:ea typeface="Calibri" panose="020F0502020204030204" pitchFamily="34" charset="0"/>
                <a:cs typeface="Times New Roman" panose="02020603050405020304" pitchFamily="18" charset="0"/>
              </a:rPr>
              <a:t>4. Individuals who do not have access or adequate health care are vulnerable as well. </a:t>
            </a:r>
          </a:p>
          <a:p>
            <a:pPr marL="342900" indent="-342900" eaLnBrk="1" fontAlgn="auto" hangingPunct="1">
              <a:spcBef>
                <a:spcPts val="0"/>
              </a:spcBef>
              <a:spcAft>
                <a:spcPts val="0"/>
              </a:spcAft>
              <a:buFontTx/>
              <a:buAutoNum type="arabicPeriod"/>
              <a:defRPr/>
            </a:pPr>
            <a:endParaRPr lang="en-US">
              <a:latin typeface="Arial" panose="020B0604020202020204" pitchFamily="34" charset="0"/>
            </a:endParaRPr>
          </a:p>
          <a:p>
            <a:pPr eaLnBrk="1" fontAlgn="auto" hangingPunct="1">
              <a:spcBef>
                <a:spcPts val="0"/>
              </a:spcBef>
              <a:spcAft>
                <a:spcPts val="0"/>
              </a:spcAft>
              <a:defRPr/>
            </a:pPr>
            <a:endParaRPr lang="en-US">
              <a:latin typeface="Arial" panose="020B0604020202020204" pitchFamily="34" charset="0"/>
            </a:endParaRPr>
          </a:p>
          <a:p>
            <a:pPr eaLnBrk="1" fontAlgn="auto" hangingPunct="1">
              <a:spcBef>
                <a:spcPts val="0"/>
              </a:spcBef>
              <a:spcAft>
                <a:spcPts val="0"/>
              </a:spcAft>
              <a:defRPr/>
            </a:pPr>
            <a:endParaRPr lang="en-US"/>
          </a:p>
        </p:txBody>
      </p:sp>
      <p:sp>
        <p:nvSpPr>
          <p:cNvPr id="23556" name="Slide Number Placeholder 3">
            <a:extLst>
              <a:ext uri="{FF2B5EF4-FFF2-40B4-BE49-F238E27FC236}">
                <a16:creationId xmlns:a16="http://schemas.microsoft.com/office/drawing/2014/main" id="{A7E50A41-C0E7-A17C-0BF9-8A1D1F9C30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F198C9-3E14-4D4D-AECF-52FAFE98F91E}" type="slidenum">
              <a:rPr lang="en-US" altLang="en-US" smtClean="0"/>
              <a:pPr fontAlgn="base">
                <a:spcBef>
                  <a:spcPct val="0"/>
                </a:spcBef>
                <a:spcAft>
                  <a:spcPct val="0"/>
                </a:spcAft>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9E8C1CB-9C95-C464-BE3B-A765A35F32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4AAB10D-D251-7E49-0467-8AB5BE6189B7}"/>
              </a:ext>
            </a:extLst>
          </p:cNvPr>
          <p:cNvSpPr>
            <a:spLocks noGrp="1"/>
          </p:cNvSpPr>
          <p:nvPr>
            <p:ph type="body" idx="1"/>
          </p:nvPr>
        </p:nvSpPr>
        <p:spPr/>
        <p:txBody>
          <a:bodyPr/>
          <a:lstStyle/>
          <a:p>
            <a:pPr marL="457200" eaLnBrk="1" hangingPunct="1">
              <a:spcBef>
                <a:spcPts val="0"/>
              </a:spcBef>
              <a:spcAft>
                <a:spcPts val="0"/>
              </a:spcAft>
              <a:defRPr/>
            </a:pPr>
            <a:r>
              <a:rPr lang="en-US">
                <a:solidFill>
                  <a:srgbClr val="313537"/>
                </a:solidFill>
                <a:latin typeface="Merriweather" panose="00000500000000000000" pitchFamily="2" charset="0"/>
                <a:ea typeface="Times New Roman" panose="02020603050405020304" pitchFamily="18" charset="0"/>
              </a:rPr>
              <a:t> During the recruitment stage, traffickers use different types of tactics to employ against an individual. Above are only a few examples.   </a:t>
            </a:r>
          </a:p>
          <a:p>
            <a:pPr marL="457200" eaLnBrk="1" hangingPunct="1">
              <a:spcBef>
                <a:spcPts val="0"/>
              </a:spcBef>
              <a:spcAft>
                <a:spcPts val="0"/>
              </a:spcAft>
              <a:defRPr/>
            </a:pPr>
            <a:endParaRPr lang="en-US">
              <a:solidFill>
                <a:srgbClr val="313537"/>
              </a:solidFill>
              <a:latin typeface="Merriweather" panose="00000500000000000000" pitchFamily="2" charset="0"/>
              <a:ea typeface="Times New Roman" panose="02020603050405020304" pitchFamily="18" charset="0"/>
            </a:endParaRPr>
          </a:p>
          <a:p>
            <a:pPr marL="457200" eaLnBrk="1" hangingPunct="1">
              <a:spcBef>
                <a:spcPts val="0"/>
              </a:spcBef>
              <a:spcAft>
                <a:spcPts val="0"/>
              </a:spcAft>
              <a:defRPr/>
            </a:pPr>
            <a:r>
              <a:rPr lang="en-US">
                <a:solidFill>
                  <a:srgbClr val="313537"/>
                </a:solidFill>
                <a:latin typeface="Merriweather" panose="00000500000000000000" pitchFamily="2" charset="0"/>
                <a:ea typeface="Times New Roman" panose="02020603050405020304" pitchFamily="18" charset="0"/>
              </a:rPr>
              <a:t>Traffickers rely on a victim’s motivation for a better life. </a:t>
            </a:r>
            <a:r>
              <a:rPr lang="en-US">
                <a:latin typeface="Times New Roman" panose="02020603050405020304" pitchFamily="18" charset="0"/>
                <a:ea typeface="Times New Roman" panose="02020603050405020304" pitchFamily="18" charset="0"/>
              </a:rPr>
              <a:t> </a:t>
            </a:r>
            <a:r>
              <a:rPr lang="en-US">
                <a:solidFill>
                  <a:srgbClr val="313537"/>
                </a:solidFill>
                <a:latin typeface="Merriweather" panose="00000500000000000000" pitchFamily="2" charset="0"/>
                <a:ea typeface="Times New Roman" panose="02020603050405020304" pitchFamily="18" charset="0"/>
              </a:rPr>
              <a:t>Victims are usually recruited in their own home country </a:t>
            </a:r>
            <a:r>
              <a:rPr lang="en-US">
                <a:solidFill>
                  <a:srgbClr val="313537"/>
                </a:solidFill>
                <a:latin typeface="Lato" panose="020F0502020204030203" pitchFamily="34" charset="0"/>
                <a:ea typeface="Times New Roman" panose="02020603050405020304" pitchFamily="18" charset="0"/>
              </a:rPr>
              <a:t>and same nationality as the victim.   Victims hear about the opportunity through social networks and are often unaware of the nature of the job</a:t>
            </a:r>
            <a:r>
              <a:rPr lang="en-US">
                <a:latin typeface="Times New Roman" panose="02020603050405020304" pitchFamily="18" charset="0"/>
                <a:ea typeface="Times New Roman" panose="02020603050405020304" pitchFamily="18" charset="0"/>
              </a:rPr>
              <a:t>. </a:t>
            </a:r>
            <a:r>
              <a:rPr lang="en-US">
                <a:solidFill>
                  <a:srgbClr val="313537"/>
                </a:solidFill>
                <a:latin typeface="Lato" panose="020F0502020204030203" pitchFamily="34" charset="0"/>
                <a:ea typeface="Times New Roman" panose="02020603050405020304" pitchFamily="18" charset="0"/>
              </a:rPr>
              <a:t>Victims enters a country on a legal guest worker/other visa or are smuggled in illegally.  They make false promises to victims about job duties and conditions, immigration benefits, living conditions and compensation. (Polaris Project, 2017)</a:t>
            </a:r>
          </a:p>
          <a:p>
            <a:pPr marL="457200" eaLnBrk="1" hangingPunct="1">
              <a:spcBef>
                <a:spcPts val="0"/>
              </a:spcBef>
              <a:spcAft>
                <a:spcPts val="0"/>
              </a:spcAft>
              <a:defRPr/>
            </a:pPr>
            <a:endParaRPr lang="en-US">
              <a:latin typeface="Times New Roman" panose="02020603050405020304" pitchFamily="18" charset="0"/>
              <a:ea typeface="Times New Roman" panose="02020603050405020304" pitchFamily="18" charset="0"/>
            </a:endParaRPr>
          </a:p>
          <a:p>
            <a:pPr marL="457200" eaLnBrk="1" hangingPunct="1">
              <a:spcBef>
                <a:spcPts val="0"/>
              </a:spcBef>
              <a:spcAft>
                <a:spcPts val="0"/>
              </a:spcAft>
              <a:defRPr/>
            </a:pPr>
            <a:r>
              <a:rPr lang="en-US">
                <a:latin typeface="Times New Roman" panose="02020603050405020304" pitchFamily="18" charset="0"/>
                <a:ea typeface="Times New Roman" panose="02020603050405020304" pitchFamily="18" charset="0"/>
              </a:rPr>
              <a:t>Traffickers provide warmth, gifts, compliments of sexual or physical intimacy, they elaborate promises of better life, fast money and future luxury </a:t>
            </a:r>
          </a:p>
          <a:p>
            <a:pPr marL="457200" eaLnBrk="1" hangingPunct="1">
              <a:spcBef>
                <a:spcPts val="0"/>
              </a:spcBef>
              <a:spcAft>
                <a:spcPts val="0"/>
              </a:spcAft>
              <a:defRPr/>
            </a:pPr>
            <a:endParaRPr lang="en-US">
              <a:latin typeface="Times New Roman" panose="02020603050405020304" pitchFamily="18" charset="0"/>
              <a:ea typeface="Times New Roman" panose="02020603050405020304" pitchFamily="18" charset="0"/>
            </a:endParaRPr>
          </a:p>
          <a:p>
            <a:pPr marL="457200" eaLnBrk="1" hangingPunct="1">
              <a:spcBef>
                <a:spcPts val="0"/>
              </a:spcBef>
              <a:spcAft>
                <a:spcPts val="0"/>
              </a:spcAft>
              <a:defRPr/>
            </a:pPr>
            <a:r>
              <a:rPr lang="en-US"/>
              <a:t>The list above are other tactics they use to get additional victims.  </a:t>
            </a:r>
          </a:p>
          <a:p>
            <a:pPr lvl="2" eaLnBrk="1" fontAlgn="auto" hangingPunct="1">
              <a:spcBef>
                <a:spcPts val="0"/>
              </a:spcBef>
              <a:spcAft>
                <a:spcPts val="400"/>
              </a:spcAft>
              <a:buFont typeface="Arial" panose="020B0604020202020204" pitchFamily="34" charset="0"/>
              <a:buNone/>
              <a:defRPr/>
            </a:pPr>
            <a:r>
              <a:rPr lang="en-US"/>
              <a:t>“Grooming,” Breaking-down,” or “Seasoning” these tactics often involve:</a:t>
            </a:r>
          </a:p>
          <a:p>
            <a:pPr marL="1085850" lvl="2" indent="-171450" eaLnBrk="1" fontAlgn="auto" hangingPunct="1">
              <a:spcBef>
                <a:spcPts val="0"/>
              </a:spcBef>
              <a:spcAft>
                <a:spcPts val="400"/>
              </a:spcAft>
              <a:buFont typeface="Arial" panose="020B0604020202020204" pitchFamily="34" charset="0"/>
              <a:buChar char="•"/>
              <a:defRPr/>
            </a:pPr>
            <a:r>
              <a:rPr lang="en-US"/>
              <a:t>    Beating/slapping/</a:t>
            </a:r>
          </a:p>
          <a:p>
            <a:pPr marL="1085850" lvl="2" indent="-171450" eaLnBrk="1" fontAlgn="auto" hangingPunct="1">
              <a:spcBef>
                <a:spcPts val="0"/>
              </a:spcBef>
              <a:spcAft>
                <a:spcPts val="400"/>
              </a:spcAft>
              <a:buFont typeface="Arial" panose="020B0604020202020204" pitchFamily="34" charset="0"/>
              <a:buChar char="•"/>
              <a:defRPr/>
            </a:pPr>
            <a:r>
              <a:rPr lang="en-US"/>
              <a:t>    whipping</a:t>
            </a:r>
          </a:p>
          <a:p>
            <a:pPr marL="1257300" lvl="2" indent="-342900" eaLnBrk="1" fontAlgn="auto" hangingPunct="1">
              <a:spcBef>
                <a:spcPts val="0"/>
              </a:spcBef>
              <a:spcAft>
                <a:spcPts val="400"/>
              </a:spcAft>
              <a:buFont typeface="Arial" panose="020B0604020202020204" pitchFamily="34" charset="0"/>
              <a:buChar char="•"/>
              <a:defRPr/>
            </a:pPr>
            <a:r>
              <a:rPr lang="en-US"/>
              <a:t>Burning</a:t>
            </a:r>
          </a:p>
          <a:p>
            <a:pPr marL="1257300" lvl="2" indent="-342900" eaLnBrk="1" fontAlgn="auto" hangingPunct="1">
              <a:spcBef>
                <a:spcPts val="0"/>
              </a:spcBef>
              <a:spcAft>
                <a:spcPts val="400"/>
              </a:spcAft>
              <a:buFont typeface="Arial" panose="020B0604020202020204" pitchFamily="34" charset="0"/>
              <a:buChar char="•"/>
              <a:defRPr/>
            </a:pPr>
            <a:r>
              <a:rPr lang="en-US"/>
              <a:t>Sexual Assault</a:t>
            </a:r>
          </a:p>
          <a:p>
            <a:pPr marL="1257300" lvl="2" indent="-342900" eaLnBrk="1" fontAlgn="auto" hangingPunct="1">
              <a:spcBef>
                <a:spcPts val="0"/>
              </a:spcBef>
              <a:spcAft>
                <a:spcPts val="400"/>
              </a:spcAft>
              <a:buFont typeface="Arial" panose="020B0604020202020204" pitchFamily="34" charset="0"/>
              <a:buChar char="•"/>
              <a:defRPr/>
            </a:pPr>
            <a:r>
              <a:rPr lang="en-US"/>
              <a:t>Confinement</a:t>
            </a:r>
          </a:p>
          <a:p>
            <a:pPr marL="1257300" lvl="2" indent="-342900" eaLnBrk="1" fontAlgn="auto" hangingPunct="1">
              <a:spcBef>
                <a:spcPts val="0"/>
              </a:spcBef>
              <a:spcAft>
                <a:spcPts val="400"/>
              </a:spcAft>
              <a:buFont typeface="Arial" panose="020B0604020202020204" pitchFamily="34" charset="0"/>
              <a:buChar char="•"/>
              <a:defRPr/>
            </a:pPr>
            <a:r>
              <a:rPr lang="en-US"/>
              <a:t>Other torture techniques</a:t>
            </a:r>
          </a:p>
          <a:p>
            <a:pPr marL="1257300" lvl="2" indent="-342900" eaLnBrk="1" fontAlgn="auto" hangingPunct="1">
              <a:spcBef>
                <a:spcPts val="0"/>
              </a:spcBef>
              <a:spcAft>
                <a:spcPts val="400"/>
              </a:spcAft>
              <a:buFont typeface="Arial" panose="020B0604020202020204" pitchFamily="34" charset="0"/>
              <a:buChar char="•"/>
              <a:defRPr/>
            </a:pPr>
            <a:r>
              <a:rPr lang="en-US"/>
              <a:t>Emotional abuse</a:t>
            </a:r>
          </a:p>
          <a:p>
            <a:pPr marL="1257300" lvl="2" indent="-342900" eaLnBrk="1" fontAlgn="auto" hangingPunct="1">
              <a:spcBef>
                <a:spcPts val="0"/>
              </a:spcBef>
              <a:spcAft>
                <a:spcPts val="400"/>
              </a:spcAft>
              <a:buFont typeface="Arial" panose="020B0604020202020204" pitchFamily="34" charset="0"/>
              <a:buChar char="•"/>
              <a:defRPr/>
            </a:pPr>
            <a:r>
              <a:rPr lang="en-US"/>
              <a:t>Re-naming</a:t>
            </a:r>
          </a:p>
          <a:p>
            <a:pPr lvl="2" eaLnBrk="1" fontAlgn="auto" hangingPunct="1">
              <a:spcBef>
                <a:spcPts val="0"/>
              </a:spcBef>
              <a:spcAft>
                <a:spcPts val="400"/>
              </a:spcAft>
              <a:defRPr/>
            </a:pPr>
            <a:endParaRPr lang="en-US"/>
          </a:p>
          <a:p>
            <a:pPr lvl="2" eaLnBrk="1" fontAlgn="auto" hangingPunct="1">
              <a:spcBef>
                <a:spcPts val="0"/>
              </a:spcBef>
              <a:spcAft>
                <a:spcPts val="400"/>
              </a:spcAft>
              <a:defRPr/>
            </a:pPr>
            <a:r>
              <a:rPr lang="en-US"/>
              <a:t>Traffickers want to instill a climate of fear and remove familiarity and support structure from the victim</a:t>
            </a:r>
          </a:p>
          <a:p>
            <a:pPr marL="1257300" lvl="2" indent="-342900" eaLnBrk="1" fontAlgn="auto" hangingPunct="1">
              <a:spcBef>
                <a:spcPts val="0"/>
              </a:spcBef>
              <a:spcAft>
                <a:spcPts val="400"/>
              </a:spcAft>
              <a:buFont typeface="Arial" panose="020B0604020202020204" pitchFamily="34" charset="0"/>
              <a:buChar char="•"/>
              <a:defRPr/>
            </a:pPr>
            <a:endParaRPr lang="en-US"/>
          </a:p>
          <a:p>
            <a:pPr lvl="1" eaLnBrk="1" fontAlgn="auto" hangingPunct="1">
              <a:spcBef>
                <a:spcPts val="0"/>
              </a:spcBef>
              <a:spcAft>
                <a:spcPts val="0"/>
              </a:spcAft>
              <a:buFont typeface="Arial" panose="020B0604020202020204" pitchFamily="34" charset="0"/>
              <a:buNone/>
              <a:defRPr/>
            </a:pPr>
            <a:r>
              <a:rPr lang="en-US">
                <a:solidFill>
                  <a:srgbClr val="313537"/>
                </a:solidFill>
                <a:latin typeface="Lato" panose="020F0502020204030203" pitchFamily="34" charset="0"/>
                <a:ea typeface="Times New Roman" panose="02020603050405020304" pitchFamily="18" charset="0"/>
              </a:rPr>
              <a:t>Force or abduction is not as commonly used when recruiting victims as a more romantic and friendly grooming method. (Polaris Project, 2017)</a:t>
            </a:r>
            <a:endParaRPr lang="en-US"/>
          </a:p>
          <a:p>
            <a:pPr marL="457200" eaLnBrk="1" hangingPunct="1">
              <a:spcBef>
                <a:spcPts val="0"/>
              </a:spcBef>
              <a:spcAft>
                <a:spcPts val="0"/>
              </a:spcAft>
              <a:defRPr/>
            </a:pPr>
            <a:endParaRPr lang="en-US">
              <a:latin typeface="Times New Roman" panose="02020603050405020304" pitchFamily="18" charset="0"/>
              <a:ea typeface="Times New Roman" panose="02020603050405020304" pitchFamily="18" charset="0"/>
            </a:endParaRPr>
          </a:p>
          <a:p>
            <a:pPr eaLnBrk="1" fontAlgn="auto" hangingPunct="1">
              <a:spcBef>
                <a:spcPts val="0"/>
              </a:spcBef>
              <a:spcAft>
                <a:spcPts val="0"/>
              </a:spcAft>
              <a:defRPr/>
            </a:pPr>
            <a:endParaRPr lang="en-US"/>
          </a:p>
        </p:txBody>
      </p:sp>
      <p:sp>
        <p:nvSpPr>
          <p:cNvPr id="25604" name="Slide Number Placeholder 3">
            <a:extLst>
              <a:ext uri="{FF2B5EF4-FFF2-40B4-BE49-F238E27FC236}">
                <a16:creationId xmlns:a16="http://schemas.microsoft.com/office/drawing/2014/main" id="{7072ACF2-16A3-3B43-D513-3113F0724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F5E688B-53FE-476E-A5BC-C74EF0372C41}"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50C6CAD-F170-3DB2-7436-59F0BDFA42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42B137B7-94DD-CB7D-85FE-4AA0DA4845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313537"/>
                </a:solidFill>
                <a:latin typeface="Merriweather" pitchFamily="2" charset="0"/>
              </a:rPr>
              <a:t>(National Academies of Sciences, Engineering, and Medicine et al., 2017).</a:t>
            </a:r>
            <a:endParaRPr lang="en-US" altLang="en-US"/>
          </a:p>
          <a:p>
            <a:pPr eaLnBrk="1" hangingPunct="1">
              <a:spcBef>
                <a:spcPct val="0"/>
              </a:spcBef>
            </a:pPr>
            <a:endParaRPr lang="en-US" altLang="en-US"/>
          </a:p>
        </p:txBody>
      </p:sp>
      <p:sp>
        <p:nvSpPr>
          <p:cNvPr id="27652" name="Slide Number Placeholder 3">
            <a:extLst>
              <a:ext uri="{FF2B5EF4-FFF2-40B4-BE49-F238E27FC236}">
                <a16:creationId xmlns:a16="http://schemas.microsoft.com/office/drawing/2014/main" id="{B4251CFB-95A9-8D69-4045-ACC0C5C2EF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289493E-0506-41DE-8903-15BB0DAA1C7B}" type="slidenum">
              <a:rPr lang="en-US" altLang="en-US" smtClean="0"/>
              <a:pPr fontAlgn="base">
                <a:spcBef>
                  <a:spcPct val="0"/>
                </a:spcBef>
                <a:spcAft>
                  <a:spcPct val="0"/>
                </a:spcAft>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9AE6CE7A-C0E6-C155-2A42-B82A7B6D2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943B246-25FE-2232-40E4-90AECEA0D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solidFill>
                  <a:srgbClr val="000000"/>
                </a:solidFill>
              </a:rPr>
              <a:t>Joan Reid Sex Trafficking of Girls with Intellectual Disabilities: An exploratory Mixed Methods Study USF </a:t>
            </a:r>
          </a:p>
          <a:p>
            <a:pPr eaLnBrk="1" hangingPunct="1">
              <a:spcBef>
                <a:spcPct val="0"/>
              </a:spcBef>
            </a:pPr>
            <a:r>
              <a:rPr lang="en-US" altLang="en-US" b="1">
                <a:solidFill>
                  <a:srgbClr val="000000"/>
                </a:solidFill>
              </a:rPr>
              <a:t>Groce, 2004; Phasha &amp; Myaka, 2014; Reid, Huard, &amp; Haskell, 2014)  </a:t>
            </a:r>
          </a:p>
          <a:p>
            <a:pPr eaLnBrk="1" hangingPunct="1">
              <a:spcBef>
                <a:spcPct val="0"/>
              </a:spcBef>
            </a:pPr>
            <a:endParaRPr lang="en-US" altLang="en-US"/>
          </a:p>
        </p:txBody>
      </p:sp>
      <p:sp>
        <p:nvSpPr>
          <p:cNvPr id="29700" name="Slide Number Placeholder 3">
            <a:extLst>
              <a:ext uri="{FF2B5EF4-FFF2-40B4-BE49-F238E27FC236}">
                <a16:creationId xmlns:a16="http://schemas.microsoft.com/office/drawing/2014/main" id="{1BCDDB73-0F09-67EF-1CC5-E05C5D0952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3E3213-1B30-48A6-B0D7-EA21ECBA27F8}" type="slidenum">
              <a:rPr lang="en-US" altLang="en-US" smtClean="0"/>
              <a:pPr fontAlgn="base">
                <a:spcBef>
                  <a:spcPct val="0"/>
                </a:spcBef>
                <a:spcAft>
                  <a:spcPct val="0"/>
                </a:spcAft>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F3023BB-C285-A79A-1DB1-AAFE5C8CB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C4FDC2A9-4DBC-8D8A-2168-DDD244A17E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1748" name="Slide Number Placeholder 3">
            <a:extLst>
              <a:ext uri="{FF2B5EF4-FFF2-40B4-BE49-F238E27FC236}">
                <a16:creationId xmlns:a16="http://schemas.microsoft.com/office/drawing/2014/main" id="{F3DF914C-46FB-7777-6AD2-2744D7BF71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FEF844-B4AA-4A61-A511-A04ADCBF5DE5}"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FB4D9DD-C4F1-E503-7D4D-F19A447F8D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730E6F76-A61F-D96F-6556-C3761BEEC1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E430F446-F2BE-E9EF-8A5E-7DB7FCDD5F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323DB2-DDA3-4DEC-A601-1551B36E9DEA}" type="slidenum">
              <a:rPr lang="en-US" altLang="en-US" smtClean="0"/>
              <a:pPr fontAlgn="base">
                <a:spcBef>
                  <a:spcPct val="0"/>
                </a:spcBef>
                <a:spcAft>
                  <a:spcPct val="0"/>
                </a:spcAft>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86ACC87-C4D5-8CC9-C8CA-A9046E07F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6FA8B9F-7593-DACB-130C-523F685DC5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919234F6-3A33-0D2F-F50E-2A1EA29EC6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F48C5B-1EC3-4508-83AB-9C22CBE9793E}" type="slidenum">
              <a:rPr lang="en-US" altLang="en-US" smtClean="0"/>
              <a:pPr fontAlgn="base">
                <a:spcBef>
                  <a:spcPct val="0"/>
                </a:spcBef>
                <a:spcAft>
                  <a:spcPct val="0"/>
                </a:spcAft>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CD8541D-48A0-BE2B-5445-225DBF393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21B9C09-1038-ED15-24A7-5D8CDBDF412A}"/>
              </a:ext>
            </a:extLst>
          </p:cNvPr>
          <p:cNvSpPr>
            <a:spLocks noGrp="1"/>
          </p:cNvSpPr>
          <p:nvPr>
            <p:ph type="body" idx="1"/>
          </p:nvPr>
        </p:nvSpPr>
        <p:spPr/>
        <p:txBody>
          <a:bodyPr/>
          <a:lstStyle/>
          <a:p>
            <a:pPr eaLnBrk="1" fontAlgn="auto" hangingPunct="1">
              <a:spcBef>
                <a:spcPts val="0"/>
              </a:spcBef>
              <a:spcAft>
                <a:spcPts val="0"/>
              </a:spcAft>
              <a:defRPr/>
            </a:pPr>
            <a:r>
              <a:rPr lang="en-US" sz="1800">
                <a:ea typeface="Calibri" panose="020F0502020204030204" pitchFamily="34" charset="0"/>
                <a:cs typeface="Times New Roman" panose="02020603050405020304" pitchFamily="18" charset="0"/>
              </a:rPr>
              <a:t>It is important to know that not everyone in the individual’s life has good intention. Traffickers are more likely to be family members, friends, romantic partners, and even paid supports. Recognizing the role each person plays in the individual’s life helps identify if someone has nefarious intentions.  </a:t>
            </a:r>
          </a:p>
          <a:p>
            <a:pPr eaLnBrk="1" fontAlgn="auto" hangingPunct="1">
              <a:spcBef>
                <a:spcPts val="0"/>
              </a:spcBef>
              <a:spcAft>
                <a:spcPts val="0"/>
              </a:spcAft>
              <a:defRPr/>
            </a:pPr>
            <a:endParaRPr lang="en-US" sz="1800" kern="10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endParaRPr lang="en-US" sz="1800" kern="10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en-US" sz="1800" kern="100">
                <a:ea typeface="Calibri" panose="020F0502020204030204" pitchFamily="34" charset="0"/>
                <a:cs typeface="Times New Roman" panose="02020603050405020304" pitchFamily="18" charset="0"/>
              </a:rPr>
              <a:t>1. A new person of interest comes along and is moving too quickly than socially acceptable</a:t>
            </a:r>
            <a:endParaRPr lang="en-US" sz="180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r>
              <a:rPr lang="en-US" sz="1800">
                <a:ea typeface="Calibri" panose="020F0502020204030204" pitchFamily="34" charset="0"/>
                <a:cs typeface="Times New Roman" panose="02020603050405020304" pitchFamily="18" charset="0"/>
              </a:rPr>
              <a:t>2. Change in behavior and physical appearance can indicate abuse and/or neglect. </a:t>
            </a:r>
          </a:p>
          <a:p>
            <a:pPr eaLnBrk="1" fontAlgn="auto" hangingPunct="1">
              <a:spcBef>
                <a:spcPts val="0"/>
              </a:spcBef>
              <a:spcAft>
                <a:spcPts val="0"/>
              </a:spcAft>
              <a:defRPr/>
            </a:pPr>
            <a:r>
              <a:rPr lang="en-US" sz="1800" kern="100">
                <a:ea typeface="Calibri" panose="020F0502020204030204" pitchFamily="34" charset="0"/>
                <a:cs typeface="Times New Roman" panose="02020603050405020304" pitchFamily="18" charset="0"/>
              </a:rPr>
              <a:t>3. Refusal of health care and neglecting medicinal routines can be a red flag . At times they can appear malnourished or can show physical signs of physical abuse or restraint. </a:t>
            </a:r>
          </a:p>
          <a:p>
            <a:pPr eaLnBrk="1" fontAlgn="auto" hangingPunct="1">
              <a:spcBef>
                <a:spcPts val="0"/>
              </a:spcBef>
              <a:spcAft>
                <a:spcPts val="0"/>
              </a:spcAft>
              <a:defRPr/>
            </a:pPr>
            <a:r>
              <a:rPr lang="en-US" sz="1800">
                <a:ea typeface="Calibri" panose="020F0502020204030204" pitchFamily="34" charset="0"/>
                <a:cs typeface="Times New Roman" panose="02020603050405020304" pitchFamily="18" charset="0"/>
              </a:rPr>
              <a:t>4. Someone attempting to remove, distance or isolate an individual from their supports.</a:t>
            </a:r>
          </a:p>
          <a:p>
            <a:pPr eaLnBrk="1" fontAlgn="auto" hangingPunct="1">
              <a:lnSpc>
                <a:spcPct val="107000"/>
              </a:lnSpc>
              <a:spcBef>
                <a:spcPts val="0"/>
              </a:spcBef>
              <a:spcAft>
                <a:spcPts val="800"/>
              </a:spcAft>
              <a:buFont typeface="Symbol" panose="05050102010706020507" pitchFamily="18" charset="2"/>
              <a:buNone/>
              <a:defRPr/>
            </a:pPr>
            <a:r>
              <a:rPr lang="en-US" sz="1800" kern="100">
                <a:ea typeface="Calibri" panose="020F0502020204030204" pitchFamily="34" charset="0"/>
                <a:cs typeface="Times New Roman" panose="02020603050405020304" pitchFamily="18" charset="0"/>
              </a:rPr>
              <a:t>5. Lack of access to personal and financial documentation and unusual or new spending habits</a:t>
            </a:r>
          </a:p>
          <a:p>
            <a:pPr eaLnBrk="1" fontAlgn="auto" hangingPunct="1">
              <a:lnSpc>
                <a:spcPct val="107000"/>
              </a:lnSpc>
              <a:spcBef>
                <a:spcPts val="0"/>
              </a:spcBef>
              <a:spcAft>
                <a:spcPts val="0"/>
              </a:spcAft>
              <a:buFont typeface="Symbol" panose="05050102010706020507" pitchFamily="18" charset="2"/>
              <a:buNone/>
              <a:defRPr/>
            </a:pPr>
            <a:endParaRPr lang="en-US" sz="1800" kern="10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endParaRPr lang="en-US" sz="1800" kern="10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endParaRPr lang="en-US"/>
          </a:p>
        </p:txBody>
      </p:sp>
      <p:sp>
        <p:nvSpPr>
          <p:cNvPr id="37892" name="Slide Number Placeholder 3">
            <a:extLst>
              <a:ext uri="{FF2B5EF4-FFF2-40B4-BE49-F238E27FC236}">
                <a16:creationId xmlns:a16="http://schemas.microsoft.com/office/drawing/2014/main" id="{1FEA042F-C7CB-5727-ADD9-C7AEF8E36C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D2F0E9-ABAA-41C5-B8AA-AB2935380B2F}" type="slidenum">
              <a:rPr lang="en-US" altLang="en-US" smtClean="0"/>
              <a:pPr fontAlgn="base">
                <a:spcBef>
                  <a:spcPct val="0"/>
                </a:spcBef>
                <a:spcAft>
                  <a:spcPct val="0"/>
                </a:spcAft>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25E0EDE-C35C-1231-91A5-61C770286B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BBA96F8-804F-C442-DAC2-55CA6EAE005C}"/>
              </a:ext>
            </a:extLst>
          </p:cNvPr>
          <p:cNvSpPr>
            <a:spLocks noGrp="1"/>
          </p:cNvSpPr>
          <p:nvPr>
            <p:ph type="body" idx="1"/>
          </p:nvPr>
        </p:nvSpPr>
        <p:spPr/>
        <p:txBody>
          <a:bodyPr/>
          <a:lstStyle/>
          <a:p>
            <a:pPr eaLnBrk="1" fontAlgn="auto" hangingPunct="1">
              <a:lnSpc>
                <a:spcPct val="107000"/>
              </a:lnSpc>
              <a:spcBef>
                <a:spcPts val="0"/>
              </a:spcBef>
              <a:spcAft>
                <a:spcPts val="800"/>
              </a:spcAft>
              <a:defRPr/>
            </a:pPr>
            <a:r>
              <a:rPr lang="en-US" sz="1800" kern="100">
                <a:ea typeface="Calibri" panose="020F0502020204030204" pitchFamily="34" charset="0"/>
                <a:cs typeface="Times New Roman" panose="02020603050405020304" pitchFamily="18" charset="0"/>
              </a:rPr>
              <a:t>The same red flags of Human Trafficking apply to individuals with intellectual and developmental disabilities. However, it may be more difficult to identify these red flags for a variety of reasons. Some individuals rely on others to manage funds, assist in communication, provide medical and physical support, etc. Each individual is unique in their abilities and needs. The rule of thumb is any change in their typical behavior is huge red flag. These changes could be new or increased maladaptive  behavior, including sexual, self-injurious, or behavioral outbursts. </a:t>
            </a:r>
            <a:r>
              <a:rPr lang="en-US"/>
              <a:t>Sometimes it can appear as fearful, anxious, depressed, submissive, tense, nervous/paranoid, or exhibit unusually fearful or anxious behavior after bringing up law enforcement and avoids eye contact.</a:t>
            </a:r>
          </a:p>
          <a:p>
            <a:pPr eaLnBrk="1" fontAlgn="auto" hangingPunct="1">
              <a:spcBef>
                <a:spcPts val="0"/>
              </a:spcBef>
              <a:spcAft>
                <a:spcPts val="0"/>
              </a:spcAft>
              <a:defRPr/>
            </a:pPr>
            <a:endParaRPr lang="en-US"/>
          </a:p>
        </p:txBody>
      </p:sp>
      <p:sp>
        <p:nvSpPr>
          <p:cNvPr id="39940" name="Slide Number Placeholder 3">
            <a:extLst>
              <a:ext uri="{FF2B5EF4-FFF2-40B4-BE49-F238E27FC236}">
                <a16:creationId xmlns:a16="http://schemas.microsoft.com/office/drawing/2014/main" id="{8C02CCC0-EADA-4A9A-18AD-F1ABE06AB7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7DB770-7129-4394-851C-7353CFE3D0BB}" type="slidenum">
              <a:rPr lang="en-US" altLang="en-US" smtClean="0"/>
              <a:pPr fontAlgn="base">
                <a:spcBef>
                  <a:spcPct val="0"/>
                </a:spcBef>
                <a:spcAft>
                  <a:spcPct val="0"/>
                </a:spcAft>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BFDFA9F-47E3-400D-BC71-89FC745B1B5C}" type="slidenum">
              <a:rPr lang="en-US" smtClean="0"/>
              <a:pPr>
                <a:defRPr/>
              </a:pPr>
              <a:t>20</a:t>
            </a:fld>
            <a:endParaRPr lang="en-US"/>
          </a:p>
        </p:txBody>
      </p:sp>
    </p:spTree>
    <p:extLst>
      <p:ext uri="{BB962C8B-B14F-4D97-AF65-F5344CB8AC3E}">
        <p14:creationId xmlns:p14="http://schemas.microsoft.com/office/powerpoint/2010/main" val="123312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0CF8D77-787C-2C40-736D-6A87E76095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C0DADD5-D7C6-E40A-D96A-350E32D0A1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Definition of Human Trafficking: go over and read </a:t>
            </a:r>
          </a:p>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id="{86F822B8-CC29-0B9B-37C5-7B15EA6CBB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B55D71-5215-4D78-B015-FDC73A47D6A9}"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4EFF310-83D5-CA66-79DC-A66930F24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820F0607-0E9B-2A2B-55F0-BA6696C9A0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difficulties recognizing the signs of Human Trafficking within our population.  1</a:t>
            </a:r>
            <a:r>
              <a:rPr lang="en-US" altLang="en-US" baseline="30000"/>
              <a:t>st</a:t>
            </a:r>
            <a:r>
              <a:rPr lang="en-US" altLang="en-US"/>
              <a:t> example on the list is specifically one of our biggest challenges within the community.  When attempting to uncover details of the trafficking with a person with intellectual and developmental disabilities it is best to seek out professional assistance. </a:t>
            </a:r>
            <a:r>
              <a:rPr lang="en-US" altLang="en-US" sz="1800">
                <a:solidFill>
                  <a:srgbClr val="313537"/>
                </a:solidFill>
                <a:latin typeface="Merriweather" pitchFamily="2" charset="0"/>
                <a:ea typeface="Calibri" panose="020F0502020204030204" pitchFamily="34" charset="0"/>
                <a:cs typeface="Times New Roman" panose="02020603050405020304" pitchFamily="18" charset="0"/>
              </a:rPr>
              <a:t>Victims of human trafficking have a wide range of needs after separating from trafficking situations – it is crucial that their varied needs be met by all professionals they encounter, not just trauma-trained social workers. A trauma-informed approach is aimed at understanding the physical, social and emotional impact of trauma on victims of it. Most victims of HT do not communicate the details of the trafficking and display unexpected reactions.   </a:t>
            </a:r>
            <a:endParaRPr lang="en-US" altLang="en-US" sz="1800">
              <a:ea typeface="Calibri" panose="020F0502020204030204" pitchFamily="34" charset="0"/>
              <a:cs typeface="Times New Roman" panose="02020603050405020304" pitchFamily="18" charset="0"/>
            </a:endParaRPr>
          </a:p>
          <a:p>
            <a:pPr eaLnBrk="1" hangingPunct="1">
              <a:spcBef>
                <a:spcPct val="0"/>
              </a:spcBef>
            </a:pPr>
            <a:endParaRPr lang="en-US" altLang="en-US"/>
          </a:p>
          <a:p>
            <a:pPr eaLnBrk="1" hangingPunct="1">
              <a:spcBef>
                <a:spcPct val="0"/>
              </a:spcBef>
            </a:pPr>
            <a:r>
              <a:rPr lang="en-US" altLang="en-US"/>
              <a:t>A study was conducted and with females that were ID, and trafficked . (</a:t>
            </a:r>
            <a:r>
              <a:rPr lang="en-US" altLang="en-US" b="1">
                <a:solidFill>
                  <a:srgbClr val="000000"/>
                </a:solidFill>
              </a:rPr>
              <a:t>Joan Reid Sex Trafficking of Girls with Intellectual Disabilities: An exploratory Mixed Methods Study USF) So if a person with intellectual disability was trafficked, they would not display trauma symptoms </a:t>
            </a:r>
          </a:p>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E680722B-0AE4-C88D-D82A-9FE3FFA36E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3FA89A-98D5-4F3B-8B62-CBC53A0B9C09}" type="slidenum">
              <a:rPr lang="en-US" altLang="en-US" smtClean="0"/>
              <a:pPr fontAlgn="base">
                <a:spcBef>
                  <a:spcPct val="0"/>
                </a:spcBef>
                <a:spcAft>
                  <a:spcPct val="0"/>
                </a:spcAft>
              </a:pPr>
              <a:t>22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3563110D-1D46-8BFC-D716-64570C8EB0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40A1A94-2A5E-E2E7-CB7F-EA650745F758}"/>
              </a:ext>
            </a:extLst>
          </p:cNvPr>
          <p:cNvSpPr>
            <a:spLocks noGrp="1"/>
          </p:cNvSpPr>
          <p:nvPr>
            <p:ph type="body" idx="1"/>
          </p:nvPr>
        </p:nvSpPr>
        <p:spPr/>
        <p:txBody>
          <a:bodyPr/>
          <a:lstStyle/>
          <a:p>
            <a:pPr eaLnBrk="1" fontAlgn="auto" hangingPunct="1">
              <a:lnSpc>
                <a:spcPct val="107000"/>
              </a:lnSpc>
              <a:spcBef>
                <a:spcPts val="0"/>
              </a:spcBef>
              <a:spcAft>
                <a:spcPts val="800"/>
              </a:spcAft>
              <a:defRPr/>
            </a:pPr>
            <a:r>
              <a:rPr lang="en-US" sz="1800" kern="100">
                <a:ea typeface="Calibri" panose="020F0502020204030204" pitchFamily="34" charset="0"/>
                <a:cs typeface="Times New Roman" panose="02020603050405020304" pitchFamily="18" charset="0"/>
              </a:rPr>
              <a:t>The most impactful preventative measure for Human Trafficking is training and awareness to the general public. Learning to recognize warning signs, eliminating incorrect stereotypes of people with intellectual and developmental disabilities, and knowing where to report suspicions of human trafficking is critical in protecting individuals from this heinous crime.   APD recognizes this preventative measure and its critical role in protecting individuals and has implemented the Zero Tolerance Initiative against abuse, neglect, and exploitation of people with intellectual and developmental disabilities. In this initiative, APD educates staff, service providers, and families in recognizing signs of abuse, neglect, exploitation, and human trafficking.</a:t>
            </a:r>
          </a:p>
          <a:p>
            <a:pPr eaLnBrk="1" fontAlgn="auto" hangingPunct="1">
              <a:lnSpc>
                <a:spcPct val="107000"/>
              </a:lnSpc>
              <a:spcBef>
                <a:spcPts val="0"/>
              </a:spcBef>
              <a:spcAft>
                <a:spcPts val="800"/>
              </a:spcAft>
              <a:defRPr/>
            </a:pPr>
            <a:endParaRPr lang="en-US" sz="1800" kern="100">
              <a:ea typeface="Calibri" panose="020F0502020204030204" pitchFamily="34" charset="0"/>
              <a:cs typeface="Times New Roman" panose="02020603050405020304" pitchFamily="18" charset="0"/>
            </a:endParaRPr>
          </a:p>
          <a:p>
            <a:pPr eaLnBrk="1" fontAlgn="auto" hangingPunct="1">
              <a:lnSpc>
                <a:spcPct val="107000"/>
              </a:lnSpc>
              <a:spcBef>
                <a:spcPts val="0"/>
              </a:spcBef>
              <a:spcAft>
                <a:spcPts val="800"/>
              </a:spcAft>
              <a:defRPr/>
            </a:pPr>
            <a:r>
              <a:rPr lang="en-US" sz="1800"/>
              <a:t>Here are some protection and prevention strategies above….read.</a:t>
            </a:r>
          </a:p>
          <a:p>
            <a:pPr eaLnBrk="1" fontAlgn="auto" hangingPunct="1">
              <a:lnSpc>
                <a:spcPct val="107000"/>
              </a:lnSpc>
              <a:spcBef>
                <a:spcPts val="0"/>
              </a:spcBef>
              <a:spcAft>
                <a:spcPts val="800"/>
              </a:spcAft>
              <a:defRPr/>
            </a:pPr>
            <a:endParaRPr lang="en-US" sz="1800" kern="100">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endParaRPr lang="en-US"/>
          </a:p>
        </p:txBody>
      </p:sp>
      <p:sp>
        <p:nvSpPr>
          <p:cNvPr id="46084" name="Slide Number Placeholder 3">
            <a:extLst>
              <a:ext uri="{FF2B5EF4-FFF2-40B4-BE49-F238E27FC236}">
                <a16:creationId xmlns:a16="http://schemas.microsoft.com/office/drawing/2014/main" id="{99A92B2B-191E-2FBC-A867-973B4E6401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0ECEBCE-848D-42D1-8E3C-4B2657604E65}" type="slidenum">
              <a:rPr lang="en-US" altLang="en-US" smtClean="0"/>
              <a:pPr fontAlgn="base">
                <a:spcBef>
                  <a:spcPct val="0"/>
                </a:spcBef>
                <a:spcAft>
                  <a:spcPct val="0"/>
                </a:spcAft>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42FF235-173C-3A04-8EE6-70BFE23BE7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24E62C65-95AC-22BA-EDAA-D26B0B602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8132" name="Slide Number Placeholder 3">
            <a:extLst>
              <a:ext uri="{FF2B5EF4-FFF2-40B4-BE49-F238E27FC236}">
                <a16:creationId xmlns:a16="http://schemas.microsoft.com/office/drawing/2014/main" id="{92DEC850-D6EF-D845-F6D4-8AF5ED09FE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080E38-CE83-489F-B48B-146C178E49BF}"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reporting, what can </a:t>
            </a:r>
            <a:r>
              <a:rPr lang="en-US"/>
              <a:t>you expect?</a:t>
            </a:r>
          </a:p>
          <a:p>
            <a:endParaRPr lang="en-US" dirty="0"/>
          </a:p>
          <a:p>
            <a:endParaRPr lang="en-US" dirty="0"/>
          </a:p>
          <a:p>
            <a:r>
              <a:rPr lang="en-US" dirty="0"/>
              <a:t>Wrap around services to help the individual feel safe and supported to </a:t>
            </a:r>
          </a:p>
        </p:txBody>
      </p:sp>
      <p:sp>
        <p:nvSpPr>
          <p:cNvPr id="4" name="Slide Number Placeholder 3"/>
          <p:cNvSpPr>
            <a:spLocks noGrp="1"/>
          </p:cNvSpPr>
          <p:nvPr>
            <p:ph type="sldNum" sz="quarter" idx="5"/>
          </p:nvPr>
        </p:nvSpPr>
        <p:spPr/>
        <p:txBody>
          <a:bodyPr/>
          <a:lstStyle/>
          <a:p>
            <a:pPr>
              <a:defRPr/>
            </a:pPr>
            <a:fld id="{1BFDFA9F-47E3-400D-BC71-89FC745B1B5C}" type="slidenum">
              <a:rPr lang="en-US" smtClean="0"/>
              <a:pPr>
                <a:defRPr/>
              </a:pPr>
              <a:t>25</a:t>
            </a:fld>
            <a:endParaRPr lang="en-US"/>
          </a:p>
        </p:txBody>
      </p:sp>
    </p:spTree>
    <p:extLst>
      <p:ext uri="{BB962C8B-B14F-4D97-AF65-F5344CB8AC3E}">
        <p14:creationId xmlns:p14="http://schemas.microsoft.com/office/powerpoint/2010/main" val="854504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782FE3E-07C1-CD3D-50F3-52A32D2529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7BFEB927-5AF5-D6E9-5DF7-0EF2BCF8B7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8C1AA563-617B-68C4-938C-6E4ADB046B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75236A-7539-4E54-83BE-F650E8AFC30C}" type="slidenum">
              <a:rPr lang="en-US" altLang="en-US" smtClean="0"/>
              <a:pPr fontAlgn="base">
                <a:spcBef>
                  <a:spcPct val="0"/>
                </a:spcBef>
                <a:spcAft>
                  <a:spcPct val="0"/>
                </a:spcAft>
              </a:pPr>
              <a:t>26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6ACA580-BF46-ADA8-34C6-D8BCB90B44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292229C1-AFAF-8385-E0F5-6101D46A8B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2 (Polaris Project, n.d.)</a:t>
            </a:r>
          </a:p>
          <a:p>
            <a:r>
              <a:rPr lang="en-US" altLang="en-US"/>
              <a:t>- Third largest industry in international crime, behind illegal drugs and fire arms trafficking.</a:t>
            </a:r>
          </a:p>
          <a:p>
            <a:r>
              <a:rPr lang="en-US" altLang="en-US"/>
              <a:t>- According to a study completed by the international Labour Organization (ILO) there are approximately 26.6 million people are being trafficked each year. </a:t>
            </a:r>
          </a:p>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05FEBAB1-7F8C-09BA-FEBA-A0D7CC7625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2D626B9-CDD0-4A45-A94C-8A52B1A385ED}"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7C1AF72-C7C1-DA10-7A30-117B91ACE7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090AF2FE-866F-D862-8A41-3EDEA2921D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-According to a study of U.S. Department of Justice human trafficking task force cases, 83 percent of sex trafficking victims identified in the United States were U.S. citizens.</a:t>
            </a:r>
          </a:p>
          <a:p>
            <a:pPr eaLnBrk="1" hangingPunct="1">
              <a:spcBef>
                <a:spcPct val="0"/>
              </a:spcBef>
            </a:pPr>
            <a:r>
              <a:rPr lang="en-US" altLang="en-US"/>
              <a:t>-According to the National Human Trafficking hotline, Florida is ranked #3 in the nation, behind California and Texas.  </a:t>
            </a:r>
          </a:p>
          <a:p>
            <a:pPr eaLnBrk="1" hangingPunct="1">
              <a:spcBef>
                <a:spcPct val="0"/>
              </a:spcBef>
            </a:pPr>
            <a:r>
              <a:rPr lang="en-US" altLang="en-US"/>
              <a:t>(Kelly, 2019; National Human Trafficking Hotline, n.d.; Office on Trafficking in Persons, 2019)</a:t>
            </a:r>
          </a:p>
          <a:p>
            <a:pPr eaLnBrk="1" hangingPunct="1">
              <a:spcBef>
                <a:spcPct val="0"/>
              </a:spcBef>
            </a:pPr>
            <a:endParaRPr lang="en-US" altLang="en-US"/>
          </a:p>
        </p:txBody>
      </p:sp>
      <p:sp>
        <p:nvSpPr>
          <p:cNvPr id="11268" name="Slide Number Placeholder 3">
            <a:extLst>
              <a:ext uri="{FF2B5EF4-FFF2-40B4-BE49-F238E27FC236}">
                <a16:creationId xmlns:a16="http://schemas.microsoft.com/office/drawing/2014/main" id="{1C6D39B5-A625-7432-860E-6CB400AD9F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49DD27-C568-4AF6-959F-9A5F1B4957D9}"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ED9B49F5-6114-DA02-88F7-7ED7DB9BA9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875F554-72A3-0629-AB75-D4D0FB2E13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According to the US Department of State, 24.9 million people trafficked at any given time. This number has been increasing over the last few years.</a:t>
            </a:r>
          </a:p>
          <a:p>
            <a:pPr eaLnBrk="1" hangingPunct="1">
              <a:spcBef>
                <a:spcPct val="0"/>
              </a:spcBef>
            </a:pPr>
            <a:endParaRPr lang="en-US" altLang="en-US"/>
          </a:p>
          <a:p>
            <a:pPr eaLnBrk="1" hangingPunct="1">
              <a:spcBef>
                <a:spcPct val="0"/>
              </a:spcBef>
            </a:pPr>
            <a:r>
              <a:rPr lang="en-US" altLang="en-US"/>
              <a:t>3. Bullet 1 </a:t>
            </a:r>
            <a:r>
              <a:rPr lang="en-US" altLang="en-US">
                <a:solidFill>
                  <a:srgbClr val="313537"/>
                </a:solidFill>
                <a:latin typeface="Merriweather" pitchFamily="2" charset="0"/>
              </a:rPr>
              <a:t>International Labour Organization, 2017).</a:t>
            </a:r>
            <a:endParaRPr lang="en-US" altLang="en-US"/>
          </a:p>
          <a:p>
            <a:pPr eaLnBrk="1" hangingPunct="1">
              <a:spcBef>
                <a:spcPct val="0"/>
              </a:spcBef>
            </a:pPr>
            <a:r>
              <a:rPr lang="en-US" altLang="en-US"/>
              <a:t>4.(Bullet 2-4)Polaris Project, n.d.</a:t>
            </a:r>
          </a:p>
          <a:p>
            <a:pPr eaLnBrk="1" hangingPunct="1">
              <a:spcBef>
                <a:spcPct val="0"/>
              </a:spcBef>
            </a:pPr>
            <a:r>
              <a:rPr lang="en-US" altLang="en-US"/>
              <a:t>5. Male comment (Kelly, 2019; National Human Trafficking Hotline, n.d.; Office on Trafficking in Persons, 2019)</a:t>
            </a:r>
          </a:p>
          <a:p>
            <a:pPr eaLnBrk="1" hangingPunct="1">
              <a:spcBef>
                <a:spcPct val="0"/>
              </a:spcBef>
            </a:pPr>
            <a:endParaRPr lang="en-US" altLang="en-US"/>
          </a:p>
        </p:txBody>
      </p:sp>
      <p:sp>
        <p:nvSpPr>
          <p:cNvPr id="13316" name="Slide Number Placeholder 3">
            <a:extLst>
              <a:ext uri="{FF2B5EF4-FFF2-40B4-BE49-F238E27FC236}">
                <a16:creationId xmlns:a16="http://schemas.microsoft.com/office/drawing/2014/main" id="{470D9374-6B7E-BAA4-6B47-5C79C671F7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C0099E-29D6-4F7B-B78C-B25040F380EC}" type="slidenum">
              <a:rPr lang="en-US" altLang="en-US" smtClean="0"/>
              <a:pPr fontAlgn="base">
                <a:spcBef>
                  <a:spcPct val="0"/>
                </a:spcBef>
                <a:spcAft>
                  <a:spcPct val="0"/>
                </a:spcAft>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534ADA2-3450-B1F4-9B7A-37BAB190FA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B463BBB-40DE-6D68-D054-DEE5CF915D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More HT descriptions are.. </a:t>
            </a:r>
          </a:p>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C967A274-372F-F192-7AB1-51A3D346C2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9F7E98-8783-4131-A4BF-128CBA0813B6}"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238482D-E23E-8B72-F1A4-10311B44AF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2A657504-12CE-58B8-63E6-95EB4B7FC1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386E46D4-A34F-A195-CEE9-EC4FDF1B96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80732E-BDE2-4196-BD77-BCD836DEB848}"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27D6C90-4211-6AFD-2BD6-2FA260D9C8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9A6EAE98-5650-C949-EB51-E7F8188C87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Traffickers do not have one type of profile: They can be Pimps, Intimate partners/family members,  Gangs, Criminal networks, Brothel and fake massage business owners and managers, Growers and crew leaders in agriculture, Labor brokers, Employers of domestic servants, Small business owners and managers, Large factory owners and corporations. (APD HT presentation Meghan Torres)</a:t>
            </a:r>
          </a:p>
          <a:p>
            <a:pPr eaLnBrk="1" hangingPunct="1">
              <a:spcBef>
                <a:spcPct val="0"/>
              </a:spcBef>
            </a:pPr>
            <a:endParaRPr lang="en-US" altLang="en-US"/>
          </a:p>
          <a:p>
            <a:pPr eaLnBrk="1" hangingPunct="1">
              <a:spcBef>
                <a:spcPct val="0"/>
              </a:spcBef>
            </a:pPr>
            <a:r>
              <a:rPr lang="en-US" altLang="en-US"/>
              <a:t>					</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55B2EBED-0F5C-AC4B-162C-C1E438AC9F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5A4C0F-214C-4622-81AC-D6CC5DDCC7C1}" type="slidenum">
              <a:rPr lang="en-US" altLang="en-US" smtClean="0"/>
              <a:pPr fontAlgn="base">
                <a:spcBef>
                  <a:spcPct val="0"/>
                </a:spcBef>
                <a:spcAft>
                  <a:spcPct val="0"/>
                </a:spcAft>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F9147F3-4ED1-EB3B-E3F1-4B93F57DFF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8B43BA6-AF11-6B81-1688-8080B27CC8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solidFill>
                  <a:srgbClr val="000000"/>
                </a:solidFill>
              </a:rPr>
              <a:t>Joan Reid Sex Trafficking of Girls with Intellectual Disabilities: An exploratory Mixed Methods Study USF </a:t>
            </a:r>
          </a:p>
          <a:p>
            <a:pPr eaLnBrk="1" hangingPunct="1">
              <a:spcBef>
                <a:spcPct val="0"/>
              </a:spcBef>
            </a:pPr>
            <a:r>
              <a:rPr lang="en-US" altLang="en-US" b="1">
                <a:solidFill>
                  <a:srgbClr val="000000"/>
                </a:solidFill>
              </a:rPr>
              <a:t>(Grundy, 2011; Landman 2014)</a:t>
            </a:r>
          </a:p>
          <a:p>
            <a:pPr eaLnBrk="1" hangingPunct="1">
              <a:spcBef>
                <a:spcPct val="0"/>
              </a:spcBef>
            </a:pPr>
            <a:r>
              <a:rPr lang="en-US" altLang="en-US" b="1">
                <a:solidFill>
                  <a:srgbClr val="000000"/>
                </a:solidFill>
              </a:rPr>
              <a:t>(Butera, 2013; Equality and Human Rights Commission, 2011)</a:t>
            </a:r>
            <a:endParaRPr lang="en-US" altLang="en-US"/>
          </a:p>
        </p:txBody>
      </p:sp>
      <p:sp>
        <p:nvSpPr>
          <p:cNvPr id="21508" name="Slide Number Placeholder 3">
            <a:extLst>
              <a:ext uri="{FF2B5EF4-FFF2-40B4-BE49-F238E27FC236}">
                <a16:creationId xmlns:a16="http://schemas.microsoft.com/office/drawing/2014/main" id="{0052C718-D36B-3468-9F0A-0D1466DA5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E6227C-7A79-479F-8F21-820D4B2E219B}" type="slidenum">
              <a:rPr lang="en-US" altLang="en-US" smtClean="0"/>
              <a:pPr fontAlgn="base">
                <a:spcBef>
                  <a:spcPct val="0"/>
                </a:spcBef>
                <a:spcAft>
                  <a:spcPct val="0"/>
                </a:spcAft>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8EE120-BF33-2DDF-578F-A2421793E584}"/>
              </a:ext>
            </a:extLst>
          </p:cNvPr>
          <p:cNvSpPr>
            <a:spLocks noGrp="1"/>
          </p:cNvSpPr>
          <p:nvPr>
            <p:ph type="dt" sz="half" idx="10"/>
          </p:nvPr>
        </p:nvSpPr>
        <p:spPr/>
        <p:txBody>
          <a:bodyPr/>
          <a:lstStyle>
            <a:lvl1pPr>
              <a:defRPr/>
            </a:lvl1pPr>
          </a:lstStyle>
          <a:p>
            <a:pPr>
              <a:defRPr/>
            </a:pPr>
            <a:fld id="{358E87B3-1DD9-406B-94F9-96DC94B00DD2}" type="datetime1">
              <a:rPr lang="en-US"/>
              <a:pPr>
                <a:defRPr/>
              </a:pPr>
              <a:t>6/8/2023</a:t>
            </a:fld>
            <a:endParaRPr lang="en-US"/>
          </a:p>
        </p:txBody>
      </p:sp>
      <p:sp>
        <p:nvSpPr>
          <p:cNvPr id="5" name="Footer Placeholder 4">
            <a:extLst>
              <a:ext uri="{FF2B5EF4-FFF2-40B4-BE49-F238E27FC236}">
                <a16:creationId xmlns:a16="http://schemas.microsoft.com/office/drawing/2014/main" id="{DDA4826E-86CD-89A9-905C-5AF88A4E6C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0DCB16-B76A-3187-6507-CA346A9A6AC6}"/>
              </a:ext>
            </a:extLst>
          </p:cNvPr>
          <p:cNvSpPr>
            <a:spLocks noGrp="1"/>
          </p:cNvSpPr>
          <p:nvPr>
            <p:ph type="sldNum" sz="quarter" idx="12"/>
          </p:nvPr>
        </p:nvSpPr>
        <p:spPr/>
        <p:txBody>
          <a:bodyPr/>
          <a:lstStyle>
            <a:lvl1pPr>
              <a:defRPr/>
            </a:lvl1pPr>
          </a:lstStyle>
          <a:p>
            <a:pPr>
              <a:defRPr/>
            </a:pPr>
            <a:fld id="{EE8B9488-84D1-46DD-B74D-E894D75FFA2D}" type="slidenum">
              <a:rPr lang="en-US"/>
              <a:pPr>
                <a:defRPr/>
              </a:pPr>
              <a:t>‹#›</a:t>
            </a:fld>
            <a:endParaRPr lang="en-US"/>
          </a:p>
        </p:txBody>
      </p:sp>
    </p:spTree>
    <p:extLst>
      <p:ext uri="{BB962C8B-B14F-4D97-AF65-F5344CB8AC3E}">
        <p14:creationId xmlns:p14="http://schemas.microsoft.com/office/powerpoint/2010/main" val="1214101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A1203-D72D-9A2E-9B3B-0C34E90C000E}"/>
              </a:ext>
            </a:extLst>
          </p:cNvPr>
          <p:cNvSpPr>
            <a:spLocks noGrp="1"/>
          </p:cNvSpPr>
          <p:nvPr>
            <p:ph type="dt" sz="half" idx="10"/>
          </p:nvPr>
        </p:nvSpPr>
        <p:spPr/>
        <p:txBody>
          <a:bodyPr/>
          <a:lstStyle>
            <a:lvl1pPr>
              <a:defRPr/>
            </a:lvl1pPr>
          </a:lstStyle>
          <a:p>
            <a:pPr>
              <a:defRPr/>
            </a:pPr>
            <a:fld id="{B7374B6F-7433-4978-A59B-BFC978566291}" type="datetime1">
              <a:rPr lang="en-US"/>
              <a:pPr>
                <a:defRPr/>
              </a:pPr>
              <a:t>6/8/2023</a:t>
            </a:fld>
            <a:endParaRPr lang="en-US"/>
          </a:p>
        </p:txBody>
      </p:sp>
      <p:sp>
        <p:nvSpPr>
          <p:cNvPr id="5" name="Footer Placeholder 4">
            <a:extLst>
              <a:ext uri="{FF2B5EF4-FFF2-40B4-BE49-F238E27FC236}">
                <a16:creationId xmlns:a16="http://schemas.microsoft.com/office/drawing/2014/main" id="{05C22140-CAB7-45FC-518D-F72326833D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AEFF68-B7AF-F6E4-1BDE-9FF99A45D745}"/>
              </a:ext>
            </a:extLst>
          </p:cNvPr>
          <p:cNvSpPr>
            <a:spLocks noGrp="1"/>
          </p:cNvSpPr>
          <p:nvPr>
            <p:ph type="sldNum" sz="quarter" idx="12"/>
          </p:nvPr>
        </p:nvSpPr>
        <p:spPr/>
        <p:txBody>
          <a:bodyPr/>
          <a:lstStyle>
            <a:lvl1pPr>
              <a:defRPr/>
            </a:lvl1pPr>
          </a:lstStyle>
          <a:p>
            <a:pPr>
              <a:defRPr/>
            </a:pPr>
            <a:fld id="{151A4A0B-4162-44F7-9247-9F44194505AA}" type="slidenum">
              <a:rPr lang="en-US"/>
              <a:pPr>
                <a:defRPr/>
              </a:pPr>
              <a:t>‹#›</a:t>
            </a:fld>
            <a:endParaRPr lang="en-US"/>
          </a:p>
        </p:txBody>
      </p:sp>
    </p:spTree>
    <p:extLst>
      <p:ext uri="{BB962C8B-B14F-4D97-AF65-F5344CB8AC3E}">
        <p14:creationId xmlns:p14="http://schemas.microsoft.com/office/powerpoint/2010/main" val="419825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997AA-3BED-7F00-144F-EA6F12EF82D8}"/>
              </a:ext>
            </a:extLst>
          </p:cNvPr>
          <p:cNvSpPr>
            <a:spLocks noGrp="1"/>
          </p:cNvSpPr>
          <p:nvPr>
            <p:ph type="dt" sz="half" idx="10"/>
          </p:nvPr>
        </p:nvSpPr>
        <p:spPr/>
        <p:txBody>
          <a:bodyPr/>
          <a:lstStyle>
            <a:lvl1pPr>
              <a:defRPr/>
            </a:lvl1pPr>
          </a:lstStyle>
          <a:p>
            <a:pPr>
              <a:defRPr/>
            </a:pPr>
            <a:fld id="{2EF3C2F0-268D-43F4-8EAE-CD27CFD075D9}" type="datetime1">
              <a:rPr lang="en-US"/>
              <a:pPr>
                <a:defRPr/>
              </a:pPr>
              <a:t>6/8/2023</a:t>
            </a:fld>
            <a:endParaRPr lang="en-US"/>
          </a:p>
        </p:txBody>
      </p:sp>
      <p:sp>
        <p:nvSpPr>
          <p:cNvPr id="5" name="Footer Placeholder 4">
            <a:extLst>
              <a:ext uri="{FF2B5EF4-FFF2-40B4-BE49-F238E27FC236}">
                <a16:creationId xmlns:a16="http://schemas.microsoft.com/office/drawing/2014/main" id="{6C9D2717-6FC1-B4F8-44EC-AB5ECD5E22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7D2500-3006-6AC8-F74D-AD4CB2DDCA30}"/>
              </a:ext>
            </a:extLst>
          </p:cNvPr>
          <p:cNvSpPr>
            <a:spLocks noGrp="1"/>
          </p:cNvSpPr>
          <p:nvPr>
            <p:ph type="sldNum" sz="quarter" idx="12"/>
          </p:nvPr>
        </p:nvSpPr>
        <p:spPr/>
        <p:txBody>
          <a:bodyPr/>
          <a:lstStyle>
            <a:lvl1pPr>
              <a:defRPr/>
            </a:lvl1pPr>
          </a:lstStyle>
          <a:p>
            <a:pPr>
              <a:defRPr/>
            </a:pPr>
            <a:fld id="{91FF3E0A-FF99-41FF-A45C-B8FA50EF032D}" type="slidenum">
              <a:rPr lang="en-US"/>
              <a:pPr>
                <a:defRPr/>
              </a:pPr>
              <a:t>‹#›</a:t>
            </a:fld>
            <a:endParaRPr lang="en-US"/>
          </a:p>
        </p:txBody>
      </p:sp>
    </p:spTree>
    <p:extLst>
      <p:ext uri="{BB962C8B-B14F-4D97-AF65-F5344CB8AC3E}">
        <p14:creationId xmlns:p14="http://schemas.microsoft.com/office/powerpoint/2010/main" val="1598654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0810C-D2C7-350B-D784-207FF7ED79A4}"/>
              </a:ext>
            </a:extLst>
          </p:cNvPr>
          <p:cNvSpPr>
            <a:spLocks noGrp="1"/>
          </p:cNvSpPr>
          <p:nvPr>
            <p:ph type="dt" sz="half" idx="10"/>
          </p:nvPr>
        </p:nvSpPr>
        <p:spPr/>
        <p:txBody>
          <a:bodyPr/>
          <a:lstStyle>
            <a:lvl1pPr>
              <a:defRPr/>
            </a:lvl1pPr>
          </a:lstStyle>
          <a:p>
            <a:pPr>
              <a:defRPr/>
            </a:pPr>
            <a:fld id="{186E7144-9A77-4F41-A1A2-9C4C5DD26E32}" type="datetime1">
              <a:rPr lang="en-US"/>
              <a:pPr>
                <a:defRPr/>
              </a:pPr>
              <a:t>6/8/2023</a:t>
            </a:fld>
            <a:endParaRPr lang="en-US"/>
          </a:p>
        </p:txBody>
      </p:sp>
      <p:sp>
        <p:nvSpPr>
          <p:cNvPr id="5" name="Footer Placeholder 4">
            <a:extLst>
              <a:ext uri="{FF2B5EF4-FFF2-40B4-BE49-F238E27FC236}">
                <a16:creationId xmlns:a16="http://schemas.microsoft.com/office/drawing/2014/main" id="{C7201900-8D61-2480-E1CF-4F350C6C13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3DF6B4-981A-3EAD-53AA-FA95C2B5966B}"/>
              </a:ext>
            </a:extLst>
          </p:cNvPr>
          <p:cNvSpPr>
            <a:spLocks noGrp="1"/>
          </p:cNvSpPr>
          <p:nvPr>
            <p:ph type="sldNum" sz="quarter" idx="12"/>
          </p:nvPr>
        </p:nvSpPr>
        <p:spPr/>
        <p:txBody>
          <a:bodyPr/>
          <a:lstStyle>
            <a:lvl1pPr>
              <a:defRPr/>
            </a:lvl1pPr>
          </a:lstStyle>
          <a:p>
            <a:pPr>
              <a:defRPr/>
            </a:pPr>
            <a:fld id="{4F2B2E9A-E1C2-4512-9A5A-F351CFC69C84}" type="slidenum">
              <a:rPr lang="en-US"/>
              <a:pPr>
                <a:defRPr/>
              </a:pPr>
              <a:t>‹#›</a:t>
            </a:fld>
            <a:endParaRPr lang="en-US"/>
          </a:p>
        </p:txBody>
      </p:sp>
    </p:spTree>
    <p:extLst>
      <p:ext uri="{BB962C8B-B14F-4D97-AF65-F5344CB8AC3E}">
        <p14:creationId xmlns:p14="http://schemas.microsoft.com/office/powerpoint/2010/main" val="50848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88DEC-1E16-9D31-9E90-F1483149637D}"/>
              </a:ext>
            </a:extLst>
          </p:cNvPr>
          <p:cNvSpPr>
            <a:spLocks noGrp="1"/>
          </p:cNvSpPr>
          <p:nvPr>
            <p:ph type="dt" sz="half" idx="10"/>
          </p:nvPr>
        </p:nvSpPr>
        <p:spPr/>
        <p:txBody>
          <a:bodyPr/>
          <a:lstStyle>
            <a:lvl1pPr>
              <a:defRPr/>
            </a:lvl1pPr>
          </a:lstStyle>
          <a:p>
            <a:pPr>
              <a:defRPr/>
            </a:pPr>
            <a:fld id="{798CEE5C-2DBF-4476-9679-51973C2190B6}" type="datetime1">
              <a:rPr lang="en-US"/>
              <a:pPr>
                <a:defRPr/>
              </a:pPr>
              <a:t>6/8/2023</a:t>
            </a:fld>
            <a:endParaRPr lang="en-US"/>
          </a:p>
        </p:txBody>
      </p:sp>
      <p:sp>
        <p:nvSpPr>
          <p:cNvPr id="5" name="Footer Placeholder 4">
            <a:extLst>
              <a:ext uri="{FF2B5EF4-FFF2-40B4-BE49-F238E27FC236}">
                <a16:creationId xmlns:a16="http://schemas.microsoft.com/office/drawing/2014/main" id="{A5F55BAA-0E6F-8F48-C2B6-2B6E57ACA5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F3F29D-AE8F-9448-808F-BAB73C3B3C08}"/>
              </a:ext>
            </a:extLst>
          </p:cNvPr>
          <p:cNvSpPr>
            <a:spLocks noGrp="1"/>
          </p:cNvSpPr>
          <p:nvPr>
            <p:ph type="sldNum" sz="quarter" idx="12"/>
          </p:nvPr>
        </p:nvSpPr>
        <p:spPr/>
        <p:txBody>
          <a:bodyPr/>
          <a:lstStyle>
            <a:lvl1pPr>
              <a:defRPr/>
            </a:lvl1pPr>
          </a:lstStyle>
          <a:p>
            <a:pPr>
              <a:defRPr/>
            </a:pPr>
            <a:fld id="{207E01C0-972E-4862-8FCF-416A71C3E40A}" type="slidenum">
              <a:rPr lang="en-US"/>
              <a:pPr>
                <a:defRPr/>
              </a:pPr>
              <a:t>‹#›</a:t>
            </a:fld>
            <a:endParaRPr lang="en-US"/>
          </a:p>
        </p:txBody>
      </p:sp>
    </p:spTree>
    <p:extLst>
      <p:ext uri="{BB962C8B-B14F-4D97-AF65-F5344CB8AC3E}">
        <p14:creationId xmlns:p14="http://schemas.microsoft.com/office/powerpoint/2010/main" val="278448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BD5B07-0BEA-C77A-BBCA-033B90392D1C}"/>
              </a:ext>
            </a:extLst>
          </p:cNvPr>
          <p:cNvSpPr>
            <a:spLocks noGrp="1"/>
          </p:cNvSpPr>
          <p:nvPr>
            <p:ph type="dt" sz="half" idx="10"/>
          </p:nvPr>
        </p:nvSpPr>
        <p:spPr/>
        <p:txBody>
          <a:bodyPr/>
          <a:lstStyle>
            <a:lvl1pPr>
              <a:defRPr/>
            </a:lvl1pPr>
          </a:lstStyle>
          <a:p>
            <a:pPr>
              <a:defRPr/>
            </a:pPr>
            <a:fld id="{8B9D733D-0A0E-4545-B2A2-F1B20096D9AB}" type="datetime1">
              <a:rPr lang="en-US"/>
              <a:pPr>
                <a:defRPr/>
              </a:pPr>
              <a:t>6/8/2023</a:t>
            </a:fld>
            <a:endParaRPr lang="en-US"/>
          </a:p>
        </p:txBody>
      </p:sp>
      <p:sp>
        <p:nvSpPr>
          <p:cNvPr id="6" name="Footer Placeholder 4">
            <a:extLst>
              <a:ext uri="{FF2B5EF4-FFF2-40B4-BE49-F238E27FC236}">
                <a16:creationId xmlns:a16="http://schemas.microsoft.com/office/drawing/2014/main" id="{E2294553-CAFD-A518-F256-878E52014E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EB280E-1923-3FA1-9DCF-EB97E7FB1364}"/>
              </a:ext>
            </a:extLst>
          </p:cNvPr>
          <p:cNvSpPr>
            <a:spLocks noGrp="1"/>
          </p:cNvSpPr>
          <p:nvPr>
            <p:ph type="sldNum" sz="quarter" idx="12"/>
          </p:nvPr>
        </p:nvSpPr>
        <p:spPr/>
        <p:txBody>
          <a:bodyPr/>
          <a:lstStyle>
            <a:lvl1pPr>
              <a:defRPr/>
            </a:lvl1pPr>
          </a:lstStyle>
          <a:p>
            <a:pPr>
              <a:defRPr/>
            </a:pPr>
            <a:fld id="{B14C5CCF-0406-4E41-9396-97E5719289C0}" type="slidenum">
              <a:rPr lang="en-US"/>
              <a:pPr>
                <a:defRPr/>
              </a:pPr>
              <a:t>‹#›</a:t>
            </a:fld>
            <a:endParaRPr lang="en-US"/>
          </a:p>
        </p:txBody>
      </p:sp>
    </p:spTree>
    <p:extLst>
      <p:ext uri="{BB962C8B-B14F-4D97-AF65-F5344CB8AC3E}">
        <p14:creationId xmlns:p14="http://schemas.microsoft.com/office/powerpoint/2010/main" val="274853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B9ABAD-A27C-F667-FA27-B0E1A030857A}"/>
              </a:ext>
            </a:extLst>
          </p:cNvPr>
          <p:cNvSpPr>
            <a:spLocks noGrp="1"/>
          </p:cNvSpPr>
          <p:nvPr>
            <p:ph type="dt" sz="half" idx="10"/>
          </p:nvPr>
        </p:nvSpPr>
        <p:spPr/>
        <p:txBody>
          <a:bodyPr/>
          <a:lstStyle>
            <a:lvl1pPr>
              <a:defRPr/>
            </a:lvl1pPr>
          </a:lstStyle>
          <a:p>
            <a:pPr>
              <a:defRPr/>
            </a:pPr>
            <a:fld id="{07B66E25-981A-40C0-A5C7-E69456DECC07}" type="datetime1">
              <a:rPr lang="en-US"/>
              <a:pPr>
                <a:defRPr/>
              </a:pPr>
              <a:t>6/8/2023</a:t>
            </a:fld>
            <a:endParaRPr lang="en-US"/>
          </a:p>
        </p:txBody>
      </p:sp>
      <p:sp>
        <p:nvSpPr>
          <p:cNvPr id="8" name="Footer Placeholder 4">
            <a:extLst>
              <a:ext uri="{FF2B5EF4-FFF2-40B4-BE49-F238E27FC236}">
                <a16:creationId xmlns:a16="http://schemas.microsoft.com/office/drawing/2014/main" id="{646D74E3-1F3C-F3AC-BBA2-89E1D37DADD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34802E5-34F6-8007-E8F7-4100807E9286}"/>
              </a:ext>
            </a:extLst>
          </p:cNvPr>
          <p:cNvSpPr>
            <a:spLocks noGrp="1"/>
          </p:cNvSpPr>
          <p:nvPr>
            <p:ph type="sldNum" sz="quarter" idx="12"/>
          </p:nvPr>
        </p:nvSpPr>
        <p:spPr/>
        <p:txBody>
          <a:bodyPr/>
          <a:lstStyle>
            <a:lvl1pPr>
              <a:defRPr/>
            </a:lvl1pPr>
          </a:lstStyle>
          <a:p>
            <a:pPr>
              <a:defRPr/>
            </a:pPr>
            <a:fld id="{4B5E0FF8-8A1A-4AC4-B142-12218289E466}" type="slidenum">
              <a:rPr lang="en-US"/>
              <a:pPr>
                <a:defRPr/>
              </a:pPr>
              <a:t>‹#›</a:t>
            </a:fld>
            <a:endParaRPr lang="en-US"/>
          </a:p>
        </p:txBody>
      </p:sp>
    </p:spTree>
    <p:extLst>
      <p:ext uri="{BB962C8B-B14F-4D97-AF65-F5344CB8AC3E}">
        <p14:creationId xmlns:p14="http://schemas.microsoft.com/office/powerpoint/2010/main" val="275949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16312AA-C29F-EB8B-A433-73539738543D}"/>
              </a:ext>
            </a:extLst>
          </p:cNvPr>
          <p:cNvSpPr>
            <a:spLocks noGrp="1"/>
          </p:cNvSpPr>
          <p:nvPr>
            <p:ph type="dt" sz="half" idx="10"/>
          </p:nvPr>
        </p:nvSpPr>
        <p:spPr/>
        <p:txBody>
          <a:bodyPr/>
          <a:lstStyle>
            <a:lvl1pPr>
              <a:defRPr/>
            </a:lvl1pPr>
          </a:lstStyle>
          <a:p>
            <a:pPr>
              <a:defRPr/>
            </a:pPr>
            <a:fld id="{68B4382E-6A3A-4ED5-989F-86ABF5DFDFDB}" type="datetime1">
              <a:rPr lang="en-US"/>
              <a:pPr>
                <a:defRPr/>
              </a:pPr>
              <a:t>6/8/2023</a:t>
            </a:fld>
            <a:endParaRPr lang="en-US"/>
          </a:p>
        </p:txBody>
      </p:sp>
      <p:sp>
        <p:nvSpPr>
          <p:cNvPr id="4" name="Footer Placeholder 4">
            <a:extLst>
              <a:ext uri="{FF2B5EF4-FFF2-40B4-BE49-F238E27FC236}">
                <a16:creationId xmlns:a16="http://schemas.microsoft.com/office/drawing/2014/main" id="{A5C1C764-408C-EFA0-349A-27645E88E39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0DDA22-132F-2578-9513-35C2C93FD035}"/>
              </a:ext>
            </a:extLst>
          </p:cNvPr>
          <p:cNvSpPr>
            <a:spLocks noGrp="1"/>
          </p:cNvSpPr>
          <p:nvPr>
            <p:ph type="sldNum" sz="quarter" idx="12"/>
          </p:nvPr>
        </p:nvSpPr>
        <p:spPr/>
        <p:txBody>
          <a:bodyPr/>
          <a:lstStyle>
            <a:lvl1pPr>
              <a:defRPr/>
            </a:lvl1pPr>
          </a:lstStyle>
          <a:p>
            <a:pPr>
              <a:defRPr/>
            </a:pPr>
            <a:fld id="{69DACD79-EB15-4B16-8854-56B972DFA92D}" type="slidenum">
              <a:rPr lang="en-US"/>
              <a:pPr>
                <a:defRPr/>
              </a:pPr>
              <a:t>‹#›</a:t>
            </a:fld>
            <a:endParaRPr lang="en-US"/>
          </a:p>
        </p:txBody>
      </p:sp>
    </p:spTree>
    <p:extLst>
      <p:ext uri="{BB962C8B-B14F-4D97-AF65-F5344CB8AC3E}">
        <p14:creationId xmlns:p14="http://schemas.microsoft.com/office/powerpoint/2010/main" val="314260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0DC9E80-E15E-98BE-70ED-F775A91C3E92}"/>
              </a:ext>
            </a:extLst>
          </p:cNvPr>
          <p:cNvSpPr>
            <a:spLocks noGrp="1"/>
          </p:cNvSpPr>
          <p:nvPr>
            <p:ph type="dt" sz="half" idx="10"/>
          </p:nvPr>
        </p:nvSpPr>
        <p:spPr/>
        <p:txBody>
          <a:bodyPr/>
          <a:lstStyle>
            <a:lvl1pPr>
              <a:defRPr/>
            </a:lvl1pPr>
          </a:lstStyle>
          <a:p>
            <a:pPr>
              <a:defRPr/>
            </a:pPr>
            <a:fld id="{35C90D49-A59A-4F95-A6B8-1BCC5C35094E}" type="datetime1">
              <a:rPr lang="en-US"/>
              <a:pPr>
                <a:defRPr/>
              </a:pPr>
              <a:t>6/8/2023</a:t>
            </a:fld>
            <a:endParaRPr lang="en-US"/>
          </a:p>
        </p:txBody>
      </p:sp>
      <p:sp>
        <p:nvSpPr>
          <p:cNvPr id="3" name="Footer Placeholder 4">
            <a:extLst>
              <a:ext uri="{FF2B5EF4-FFF2-40B4-BE49-F238E27FC236}">
                <a16:creationId xmlns:a16="http://schemas.microsoft.com/office/drawing/2014/main" id="{D25979ED-BCB9-8736-79BF-0CFA658D328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32B0BDD-A23C-0C3F-7E83-946865C9DB33}"/>
              </a:ext>
            </a:extLst>
          </p:cNvPr>
          <p:cNvSpPr>
            <a:spLocks noGrp="1"/>
          </p:cNvSpPr>
          <p:nvPr>
            <p:ph type="sldNum" sz="quarter" idx="12"/>
          </p:nvPr>
        </p:nvSpPr>
        <p:spPr/>
        <p:txBody>
          <a:bodyPr/>
          <a:lstStyle>
            <a:lvl1pPr>
              <a:defRPr/>
            </a:lvl1pPr>
          </a:lstStyle>
          <a:p>
            <a:pPr>
              <a:defRPr/>
            </a:pPr>
            <a:fld id="{6DA83CB7-161C-4354-BC1C-F9B3274BBFCA}" type="slidenum">
              <a:rPr lang="en-US"/>
              <a:pPr>
                <a:defRPr/>
              </a:pPr>
              <a:t>‹#›</a:t>
            </a:fld>
            <a:endParaRPr lang="en-US"/>
          </a:p>
        </p:txBody>
      </p:sp>
    </p:spTree>
    <p:extLst>
      <p:ext uri="{BB962C8B-B14F-4D97-AF65-F5344CB8AC3E}">
        <p14:creationId xmlns:p14="http://schemas.microsoft.com/office/powerpoint/2010/main" val="119261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300176E-EF27-1DC6-300A-2501C500B814}"/>
              </a:ext>
            </a:extLst>
          </p:cNvPr>
          <p:cNvSpPr>
            <a:spLocks noGrp="1"/>
          </p:cNvSpPr>
          <p:nvPr>
            <p:ph type="dt" sz="half" idx="10"/>
          </p:nvPr>
        </p:nvSpPr>
        <p:spPr/>
        <p:txBody>
          <a:bodyPr/>
          <a:lstStyle>
            <a:lvl1pPr>
              <a:defRPr/>
            </a:lvl1pPr>
          </a:lstStyle>
          <a:p>
            <a:pPr>
              <a:defRPr/>
            </a:pPr>
            <a:fld id="{C96DE1AF-3802-4BC8-8BD5-C8FB3B81BECB}" type="datetime1">
              <a:rPr lang="en-US"/>
              <a:pPr>
                <a:defRPr/>
              </a:pPr>
              <a:t>6/8/2023</a:t>
            </a:fld>
            <a:endParaRPr lang="en-US"/>
          </a:p>
        </p:txBody>
      </p:sp>
      <p:sp>
        <p:nvSpPr>
          <p:cNvPr id="6" name="Footer Placeholder 4">
            <a:extLst>
              <a:ext uri="{FF2B5EF4-FFF2-40B4-BE49-F238E27FC236}">
                <a16:creationId xmlns:a16="http://schemas.microsoft.com/office/drawing/2014/main" id="{83140CED-EE25-32C8-42C6-6D52A1A2CC0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4F562F4-CE27-3AB7-A9CE-C2A7DCD96115}"/>
              </a:ext>
            </a:extLst>
          </p:cNvPr>
          <p:cNvSpPr>
            <a:spLocks noGrp="1"/>
          </p:cNvSpPr>
          <p:nvPr>
            <p:ph type="sldNum" sz="quarter" idx="12"/>
          </p:nvPr>
        </p:nvSpPr>
        <p:spPr/>
        <p:txBody>
          <a:bodyPr/>
          <a:lstStyle>
            <a:lvl1pPr>
              <a:defRPr/>
            </a:lvl1pPr>
          </a:lstStyle>
          <a:p>
            <a:pPr>
              <a:defRPr/>
            </a:pPr>
            <a:fld id="{10000D24-00D9-4AE4-A25A-37E7008ACB78}" type="slidenum">
              <a:rPr lang="en-US"/>
              <a:pPr>
                <a:defRPr/>
              </a:pPr>
              <a:t>‹#›</a:t>
            </a:fld>
            <a:endParaRPr lang="en-US"/>
          </a:p>
        </p:txBody>
      </p:sp>
    </p:spTree>
    <p:extLst>
      <p:ext uri="{BB962C8B-B14F-4D97-AF65-F5344CB8AC3E}">
        <p14:creationId xmlns:p14="http://schemas.microsoft.com/office/powerpoint/2010/main" val="254589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E41F2DB-920C-81F7-229E-1FC6EF91D92F}"/>
              </a:ext>
            </a:extLst>
          </p:cNvPr>
          <p:cNvSpPr>
            <a:spLocks noGrp="1"/>
          </p:cNvSpPr>
          <p:nvPr>
            <p:ph type="dt" sz="half" idx="10"/>
          </p:nvPr>
        </p:nvSpPr>
        <p:spPr/>
        <p:txBody>
          <a:bodyPr/>
          <a:lstStyle>
            <a:lvl1pPr>
              <a:defRPr/>
            </a:lvl1pPr>
          </a:lstStyle>
          <a:p>
            <a:pPr>
              <a:defRPr/>
            </a:pPr>
            <a:fld id="{099AEBC0-C00B-46AB-9A7A-1F8BF64BB2C9}" type="datetime1">
              <a:rPr lang="en-US"/>
              <a:pPr>
                <a:defRPr/>
              </a:pPr>
              <a:t>6/8/2023</a:t>
            </a:fld>
            <a:endParaRPr lang="en-US"/>
          </a:p>
        </p:txBody>
      </p:sp>
      <p:sp>
        <p:nvSpPr>
          <p:cNvPr id="6" name="Footer Placeholder 4">
            <a:extLst>
              <a:ext uri="{FF2B5EF4-FFF2-40B4-BE49-F238E27FC236}">
                <a16:creationId xmlns:a16="http://schemas.microsoft.com/office/drawing/2014/main" id="{0BF36A9F-3007-5E29-8E32-D3CB936158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678421-7F53-C399-E622-EFDF2BFC6085}"/>
              </a:ext>
            </a:extLst>
          </p:cNvPr>
          <p:cNvSpPr>
            <a:spLocks noGrp="1"/>
          </p:cNvSpPr>
          <p:nvPr>
            <p:ph type="sldNum" sz="quarter" idx="12"/>
          </p:nvPr>
        </p:nvSpPr>
        <p:spPr/>
        <p:txBody>
          <a:bodyPr/>
          <a:lstStyle>
            <a:lvl1pPr>
              <a:defRPr/>
            </a:lvl1pPr>
          </a:lstStyle>
          <a:p>
            <a:pPr>
              <a:defRPr/>
            </a:pPr>
            <a:fld id="{117E8978-E07C-4A0C-9DB3-2BB7B592F785}" type="slidenum">
              <a:rPr lang="en-US"/>
              <a:pPr>
                <a:defRPr/>
              </a:pPr>
              <a:t>‹#›</a:t>
            </a:fld>
            <a:endParaRPr lang="en-US"/>
          </a:p>
        </p:txBody>
      </p:sp>
    </p:spTree>
    <p:extLst>
      <p:ext uri="{BB962C8B-B14F-4D97-AF65-F5344CB8AC3E}">
        <p14:creationId xmlns:p14="http://schemas.microsoft.com/office/powerpoint/2010/main" val="931437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7628220-8323-4592-74F8-70E0A82B3DC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C2B3037-6E84-E621-68CC-DF69FC4ACB3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01568C6-0CAA-918C-2080-F7185DF30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8BD58BE-B9BA-47A7-95DF-80D5E0207268}" type="datetime1">
              <a:rPr lang="en-US"/>
              <a:pPr>
                <a:defRPr/>
              </a:pPr>
              <a:t>6/8/2023</a:t>
            </a:fld>
            <a:endParaRPr lang="en-US"/>
          </a:p>
        </p:txBody>
      </p:sp>
      <p:sp>
        <p:nvSpPr>
          <p:cNvPr id="5" name="Footer Placeholder 4">
            <a:extLst>
              <a:ext uri="{FF2B5EF4-FFF2-40B4-BE49-F238E27FC236}">
                <a16:creationId xmlns:a16="http://schemas.microsoft.com/office/drawing/2014/main" id="{B6D5ADAB-28D6-8C0B-5E0C-C05D4F29F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8B91883-7B76-6C6A-F589-D39F5887EE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23468F0-3A69-42B9-B811-F852766728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hippopx.com/en/youth-alone-sad-depression-lonely-180643"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VZCLqXAF8uE?feature=oembed"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8">
            <a:extLst>
              <a:ext uri="{FF2B5EF4-FFF2-40B4-BE49-F238E27FC236}">
                <a16:creationId xmlns:a16="http://schemas.microsoft.com/office/drawing/2014/main" id="{4AC7BF86-7C1C-785A-6856-A10CAAF65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557" b="-5788"/>
          <a:stretch>
            <a:fillRect/>
          </a:stretch>
        </p:blipFill>
        <p:spPr bwMode="auto">
          <a:xfrm>
            <a:off x="0" y="-33338"/>
            <a:ext cx="12192000" cy="193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35EBE491-DF71-3EE2-F83F-21696FE264F5}"/>
              </a:ext>
            </a:extLst>
          </p:cNvPr>
          <p:cNvSpPr>
            <a:spLocks noGrp="1" noChangeArrowheads="1"/>
          </p:cNvSpPr>
          <p:nvPr>
            <p:ph type="ctrTitle"/>
          </p:nvPr>
        </p:nvSpPr>
        <p:spPr>
          <a:xfrm>
            <a:off x="1595438" y="2665413"/>
            <a:ext cx="9144000" cy="993775"/>
          </a:xfrm>
        </p:spPr>
        <p:txBody>
          <a:bodyPr/>
          <a:lstStyle/>
          <a:p>
            <a:pPr eaLnBrk="1" hangingPunct="1"/>
            <a:r>
              <a:rPr lang="en-US" altLang="en-US" sz="6600" b="1">
                <a:latin typeface="Arial" panose="020B0604020202020204" pitchFamily="34" charset="0"/>
                <a:cs typeface="Arial" panose="020B0604020202020204" pitchFamily="34" charset="0"/>
              </a:rPr>
              <a:t>Human Trafficking </a:t>
            </a:r>
          </a:p>
        </p:txBody>
      </p:sp>
      <p:sp>
        <p:nvSpPr>
          <p:cNvPr id="3076" name="Subtitle 2">
            <a:extLst>
              <a:ext uri="{FF2B5EF4-FFF2-40B4-BE49-F238E27FC236}">
                <a16:creationId xmlns:a16="http://schemas.microsoft.com/office/drawing/2014/main" id="{4E5CAF53-CE79-22FA-6AA9-881254933CE2}"/>
              </a:ext>
            </a:extLst>
          </p:cNvPr>
          <p:cNvSpPr>
            <a:spLocks noGrp="1" noChangeArrowheads="1"/>
          </p:cNvSpPr>
          <p:nvPr>
            <p:ph type="subTitle" idx="1"/>
          </p:nvPr>
        </p:nvSpPr>
        <p:spPr>
          <a:xfrm>
            <a:off x="1336675" y="3676650"/>
            <a:ext cx="9144000" cy="1312863"/>
          </a:xfrm>
        </p:spPr>
        <p:txBody>
          <a:bodyPr/>
          <a:lstStyle/>
          <a:p>
            <a:pPr eaLnBrk="1" hangingPunct="1"/>
            <a:r>
              <a:rPr lang="en-US" altLang="en-US" sz="3600">
                <a:latin typeface="Arial" panose="020B0604020202020204" pitchFamily="34" charset="0"/>
                <a:cs typeface="Arial" panose="020B0604020202020204" pitchFamily="34" charset="0"/>
              </a:rPr>
              <a:t>Meghan Torres</a:t>
            </a:r>
          </a:p>
          <a:p>
            <a:pPr eaLnBrk="1" hangingPunct="1"/>
            <a:r>
              <a:rPr lang="en-US" altLang="en-US" sz="3600">
                <a:latin typeface="Arial" panose="020B0604020202020204" pitchFamily="34" charset="0"/>
                <a:cs typeface="Arial" panose="020B0604020202020204" pitchFamily="34" charset="0"/>
              </a:rPr>
              <a:t>Family Café June 2023</a:t>
            </a:r>
          </a:p>
        </p:txBody>
      </p:sp>
      <p:pic>
        <p:nvPicPr>
          <p:cNvPr id="3077" name="Picture 30">
            <a:extLst>
              <a:ext uri="{FF2B5EF4-FFF2-40B4-BE49-F238E27FC236}">
                <a16:creationId xmlns:a16="http://schemas.microsoft.com/office/drawing/2014/main" id="{D84A5266-E6B9-94D0-6E18-0CCC26B49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0" y="742950"/>
            <a:ext cx="2006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5">
            <a:extLst>
              <a:ext uri="{FF2B5EF4-FFF2-40B4-BE49-F238E27FC236}">
                <a16:creationId xmlns:a16="http://schemas.microsoft.com/office/drawing/2014/main" id="{3B5CA457-2934-DC42-8901-8EAB19336597}"/>
              </a:ext>
            </a:extLst>
          </p:cNvPr>
          <p:cNvSpPr txBox="1">
            <a:spLocks noChangeArrowheads="1"/>
          </p:cNvSpPr>
          <p:nvPr/>
        </p:nvSpPr>
        <p:spPr bwMode="auto">
          <a:xfrm>
            <a:off x="4213225" y="5821363"/>
            <a:ext cx="2895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200" b="1">
                <a:latin typeface="Arial" panose="020B0604020202020204" pitchFamily="34" charset="0"/>
                <a:cs typeface="Arial" panose="020B0604020202020204" pitchFamily="34" charset="0"/>
              </a:rPr>
              <a:t>Taylor N. Hatch</a:t>
            </a:r>
          </a:p>
          <a:p>
            <a:pPr algn="ctr" eaLnBrk="1" hangingPunct="1">
              <a:lnSpc>
                <a:spcPct val="100000"/>
              </a:lnSpc>
              <a:spcBef>
                <a:spcPct val="0"/>
              </a:spcBef>
              <a:buFontTx/>
              <a:buNone/>
            </a:pPr>
            <a:r>
              <a:rPr lang="en-US" altLang="en-US" sz="2200">
                <a:latin typeface="Arial" panose="020B0604020202020204" pitchFamily="34" charset="0"/>
                <a:cs typeface="Arial" panose="020B0604020202020204" pitchFamily="34" charset="0"/>
              </a:rPr>
              <a:t>Director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39F41BDA-B135-C07D-C928-A8BD3985D6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2DB8917B-035A-4107-909B-0B9A68EDCA96}" type="slidenum">
              <a:rPr lang="en-US" altLang="en-US" sz="1200" smtClean="0"/>
              <a:pPr fontAlgn="base">
                <a:lnSpc>
                  <a:spcPct val="100000"/>
                </a:lnSpc>
                <a:spcBef>
                  <a:spcPct val="0"/>
                </a:spcBef>
                <a:spcAft>
                  <a:spcPct val="0"/>
                </a:spcAft>
                <a:buFontTx/>
                <a:buNone/>
              </a:pPr>
              <a:t>10</a:t>
            </a:fld>
            <a:endParaRPr lang="en-US" altLang="en-US" sz="1200"/>
          </a:p>
        </p:txBody>
      </p:sp>
      <p:pic>
        <p:nvPicPr>
          <p:cNvPr id="20483" name="Picture 8">
            <a:extLst>
              <a:ext uri="{FF2B5EF4-FFF2-40B4-BE49-F238E27FC236}">
                <a16:creationId xmlns:a16="http://schemas.microsoft.com/office/drawing/2014/main" id="{119AADD9-10DD-0948-8549-E25563E49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4" b="15154"/>
          <a:stretch>
            <a:fillRect/>
          </a:stretch>
        </p:blipFill>
        <p:spPr bwMode="auto">
          <a:xfrm>
            <a:off x="0" y="6018213"/>
            <a:ext cx="121920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7">
            <a:extLst>
              <a:ext uri="{FF2B5EF4-FFF2-40B4-BE49-F238E27FC236}">
                <a16:creationId xmlns:a16="http://schemas.microsoft.com/office/drawing/2014/main" id="{FA071286-C552-DA59-5F6C-FE80EE4D7375}"/>
              </a:ext>
            </a:extLst>
          </p:cNvPr>
          <p:cNvSpPr txBox="1">
            <a:spLocks noChangeArrowheads="1"/>
          </p:cNvSpPr>
          <p:nvPr/>
        </p:nvSpPr>
        <p:spPr bwMode="auto">
          <a:xfrm>
            <a:off x="361950" y="1912477"/>
            <a:ext cx="11458575"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u="sng">
                <a:latin typeface="Arial" panose="020B0604020202020204" pitchFamily="34" charset="0"/>
                <a:cs typeface="Arial" panose="020B0604020202020204" pitchFamily="34" charset="0"/>
              </a:rPr>
              <a:t>Mate Crime</a:t>
            </a:r>
            <a:r>
              <a:rPr lang="en-US" altLang="en-US" sz="2400">
                <a:latin typeface="Arial" panose="020B0604020202020204" pitchFamily="34" charset="0"/>
                <a:cs typeface="Arial" panose="020B0604020202020204" pitchFamily="34" charset="0"/>
              </a:rPr>
              <a:t>: A faux-friendship strategy used by offenders to exploit those with intellectual disabilities. Mate crime was commonly observed among individuals with intellectual disabilities who, due to isolation and friendliness, are easily targeted and befriended by offenders, then criminally exploited or forced into participation in criminal enterprise.</a:t>
            </a:r>
          </a:p>
          <a:p>
            <a:pPr eaLnBrk="1" hangingPunct="1">
              <a:lnSpc>
                <a:spcPct val="100000"/>
              </a:lnSpc>
              <a:spcBef>
                <a:spcPct val="0"/>
              </a:spcBef>
              <a:buFontTx/>
              <a:buNone/>
            </a:pPr>
            <a:endParaRPr lang="en-US" altLang="en-US" sz="1000" b="1">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sz="2400" b="1" u="sng">
                <a:latin typeface="Arial" panose="020B0604020202020204" pitchFamily="34" charset="0"/>
                <a:cs typeface="Arial" panose="020B0604020202020204" pitchFamily="34" charset="0"/>
              </a:rPr>
              <a:t>Cuckooing</a:t>
            </a:r>
            <a:r>
              <a:rPr lang="en-US" altLang="en-US" sz="2400" b="1">
                <a:latin typeface="Arial" panose="020B0604020202020204" pitchFamily="34" charset="0"/>
                <a:cs typeface="Arial" panose="020B0604020202020204" pitchFamily="34" charset="0"/>
              </a:rPr>
              <a:t>: </a:t>
            </a:r>
            <a:r>
              <a:rPr lang="en-US" altLang="en-US" sz="2400">
                <a:latin typeface="Arial" panose="020B0604020202020204" pitchFamily="34" charset="0"/>
                <a:cs typeface="Arial" panose="020B0604020202020204" pitchFamily="34" charset="0"/>
              </a:rPr>
              <a:t>This derogatory street term describes a strategy employed by exploitative individuals who may move into the home of an individual with an intellectual disability under the guise of being helpful, but exploit the relationship to gain access to food, clothes, medications, money, and/or to manipulate individuals to participate in criminal activities including sex crimes and prostitution. </a:t>
            </a:r>
          </a:p>
        </p:txBody>
      </p:sp>
      <p:sp>
        <p:nvSpPr>
          <p:cNvPr id="20485" name="TextBox 9">
            <a:extLst>
              <a:ext uri="{FF2B5EF4-FFF2-40B4-BE49-F238E27FC236}">
                <a16:creationId xmlns:a16="http://schemas.microsoft.com/office/drawing/2014/main" id="{771D0196-2ED5-94A1-0437-5EFA8F63F38E}"/>
              </a:ext>
            </a:extLst>
          </p:cNvPr>
          <p:cNvSpPr txBox="1">
            <a:spLocks noChangeArrowheads="1"/>
          </p:cNvSpPr>
          <p:nvPr/>
        </p:nvSpPr>
        <p:spPr bwMode="auto">
          <a:xfrm>
            <a:off x="1783582" y="126693"/>
            <a:ext cx="86629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Common Types of </a:t>
            </a:r>
          </a:p>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Human Trafficking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4">
            <a:extLst>
              <a:ext uri="{FF2B5EF4-FFF2-40B4-BE49-F238E27FC236}">
                <a16:creationId xmlns:a16="http://schemas.microsoft.com/office/drawing/2014/main" id="{2F01FECE-09B9-2B57-809F-55D695D39B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C9719258-FDE9-4F71-A3EC-FEFD8C487ED5}" type="slidenum">
              <a:rPr lang="en-US" altLang="en-US" sz="1200" smtClean="0"/>
              <a:pPr fontAlgn="base">
                <a:lnSpc>
                  <a:spcPct val="100000"/>
                </a:lnSpc>
                <a:spcBef>
                  <a:spcPct val="0"/>
                </a:spcBef>
                <a:spcAft>
                  <a:spcPct val="0"/>
                </a:spcAft>
                <a:buFontTx/>
                <a:buNone/>
              </a:pPr>
              <a:t>11</a:t>
            </a:fld>
            <a:endParaRPr lang="en-US" altLang="en-US" sz="1200"/>
          </a:p>
        </p:txBody>
      </p:sp>
      <p:sp>
        <p:nvSpPr>
          <p:cNvPr id="11" name="TextBox 10">
            <a:extLst>
              <a:ext uri="{FF2B5EF4-FFF2-40B4-BE49-F238E27FC236}">
                <a16:creationId xmlns:a16="http://schemas.microsoft.com/office/drawing/2014/main" id="{1035A4BF-C5F2-C347-BE07-E55F69B99321}"/>
              </a:ext>
            </a:extLst>
          </p:cNvPr>
          <p:cNvSpPr txBox="1"/>
          <p:nvPr/>
        </p:nvSpPr>
        <p:spPr>
          <a:xfrm>
            <a:off x="1023427" y="1792698"/>
            <a:ext cx="6911205" cy="3970318"/>
          </a:xfrm>
          <a:prstGeom prst="rect">
            <a:avLst/>
          </a:prstGeom>
          <a:noFill/>
        </p:spPr>
        <p:txBody>
          <a:bodyPr wrap="square">
            <a:spAutoFit/>
          </a:bodyPr>
          <a:lstStyle/>
          <a:p>
            <a:pPr marL="342900" indent="-342900" eaLnBrk="1" fontAlgn="auto" hangingPunct="1">
              <a:spcBef>
                <a:spcPts val="0"/>
              </a:spcBef>
              <a:spcAft>
                <a:spcPts val="0"/>
              </a:spcAft>
              <a:buFont typeface="Arial" panose="020B0604020202020204" pitchFamily="34" charset="0"/>
              <a:buChar char="•"/>
              <a:defRPr/>
            </a:pPr>
            <a:r>
              <a:rPr lang="en-US" sz="3400">
                <a:latin typeface="Arial" panose="020B0604020202020204" pitchFamily="34" charset="0"/>
                <a:cs typeface="Arial" panose="020B0604020202020204" pitchFamily="34" charset="0"/>
              </a:rPr>
              <a:t>Poverty</a:t>
            </a:r>
          </a:p>
          <a:p>
            <a:pPr eaLnBrk="1" fontAlgn="auto" hangingPunct="1">
              <a:spcBef>
                <a:spcPts val="0"/>
              </a:spcBef>
              <a:spcAft>
                <a:spcPts val="0"/>
              </a:spcAft>
              <a:defRPr/>
            </a:pPr>
            <a:endParaRPr lang="en-US" sz="1200">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3400">
                <a:latin typeface="Arial" panose="020B0604020202020204" pitchFamily="34" charset="0"/>
                <a:cs typeface="Arial" panose="020B0604020202020204" pitchFamily="34" charset="0"/>
              </a:rPr>
              <a:t>Lack of Familial Support</a:t>
            </a:r>
          </a:p>
          <a:p>
            <a:pPr eaLnBrk="1" fontAlgn="auto" hangingPunct="1">
              <a:spcBef>
                <a:spcPts val="0"/>
              </a:spcBef>
              <a:spcAft>
                <a:spcPts val="0"/>
              </a:spcAft>
              <a:defRPr/>
            </a:pPr>
            <a:endParaRPr lang="en-US" sz="1200">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3400">
                <a:latin typeface="Arial" panose="020B0604020202020204" pitchFamily="34" charset="0"/>
                <a:cs typeface="Arial" panose="020B0604020202020204" pitchFamily="34" charset="0"/>
              </a:rPr>
              <a:t>Mental Health Concerns </a:t>
            </a:r>
          </a:p>
          <a:p>
            <a:pPr eaLnBrk="1" fontAlgn="auto" hangingPunct="1">
              <a:spcBef>
                <a:spcPts val="0"/>
              </a:spcBef>
              <a:spcAft>
                <a:spcPts val="0"/>
              </a:spcAft>
              <a:defRPr/>
            </a:pPr>
            <a:endParaRPr lang="en-US" sz="1200">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3400">
                <a:latin typeface="Arial" panose="020B0604020202020204" pitchFamily="34" charset="0"/>
                <a:cs typeface="Arial" panose="020B0604020202020204" pitchFamily="34" charset="0"/>
              </a:rPr>
              <a:t>Individuals with Developmental          or Physical Disabilities</a:t>
            </a:r>
          </a:p>
          <a:p>
            <a:pPr eaLnBrk="1" fontAlgn="auto" hangingPunct="1">
              <a:spcBef>
                <a:spcPts val="0"/>
              </a:spcBef>
              <a:spcAft>
                <a:spcPts val="0"/>
              </a:spcAft>
              <a:defRPr/>
            </a:pPr>
            <a:r>
              <a:rPr lang="en-US" sz="1200">
                <a:latin typeface="Arial" panose="020B0604020202020204" pitchFamily="34" charset="0"/>
                <a:cs typeface="Arial" panose="020B0604020202020204" pitchFamily="34" charset="0"/>
              </a:rPr>
              <a:t> </a:t>
            </a:r>
          </a:p>
          <a:p>
            <a:pPr marL="342900" indent="-342900" eaLnBrk="1" fontAlgn="auto" hangingPunct="1">
              <a:spcBef>
                <a:spcPts val="0"/>
              </a:spcBef>
              <a:spcAft>
                <a:spcPts val="0"/>
              </a:spcAft>
              <a:buFont typeface="Arial" panose="020B0604020202020204" pitchFamily="34" charset="0"/>
              <a:buChar char="•"/>
              <a:defRPr/>
            </a:pPr>
            <a:r>
              <a:rPr lang="en-US" sz="3400">
                <a:latin typeface="Arial" panose="020B0604020202020204" pitchFamily="34" charset="0"/>
                <a:cs typeface="Arial" panose="020B0604020202020204" pitchFamily="34" charset="0"/>
              </a:rPr>
              <a:t>Health Care Inequality</a:t>
            </a:r>
          </a:p>
        </p:txBody>
      </p:sp>
      <p:sp>
        <p:nvSpPr>
          <p:cNvPr id="22533" name="TextBox 5">
            <a:extLst>
              <a:ext uri="{FF2B5EF4-FFF2-40B4-BE49-F238E27FC236}">
                <a16:creationId xmlns:a16="http://schemas.microsoft.com/office/drawing/2014/main" id="{D4DD2465-18AB-0923-9AFC-A68938F0A80D}"/>
              </a:ext>
            </a:extLst>
          </p:cNvPr>
          <p:cNvSpPr txBox="1">
            <a:spLocks noChangeArrowheads="1"/>
          </p:cNvSpPr>
          <p:nvPr/>
        </p:nvSpPr>
        <p:spPr bwMode="auto">
          <a:xfrm>
            <a:off x="3378200" y="490538"/>
            <a:ext cx="463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b="1">
                <a:latin typeface="Arial" panose="020B0604020202020204" pitchFamily="34" charset="0"/>
                <a:cs typeface="Arial" panose="020B0604020202020204" pitchFamily="34" charset="0"/>
              </a:rPr>
              <a:t>Risk Factors</a:t>
            </a:r>
          </a:p>
        </p:txBody>
      </p:sp>
      <p:pic>
        <p:nvPicPr>
          <p:cNvPr id="22530" name="Picture 6">
            <a:extLst>
              <a:ext uri="{FF2B5EF4-FFF2-40B4-BE49-F238E27FC236}">
                <a16:creationId xmlns:a16="http://schemas.microsoft.com/office/drawing/2014/main" id="{F0D3B928-D523-ACCC-E17C-1194CABF9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651" b="53008"/>
          <a:stretch>
            <a:fillRect/>
          </a:stretch>
        </p:blipFill>
        <p:spPr bwMode="auto">
          <a:xfrm>
            <a:off x="0" y="5299587"/>
            <a:ext cx="12192000" cy="155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clothing, footwear, outdoor, street&#10;&#10;Description automatically generated">
            <a:extLst>
              <a:ext uri="{FF2B5EF4-FFF2-40B4-BE49-F238E27FC236}">
                <a16:creationId xmlns:a16="http://schemas.microsoft.com/office/drawing/2014/main" id="{F3C50392-B2B8-524D-EBC6-E3DCC041B3A6}"/>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2351" t="8363" r="28447" b="17592"/>
          <a:stretch/>
        </p:blipFill>
        <p:spPr>
          <a:xfrm>
            <a:off x="7914970" y="1785305"/>
            <a:ext cx="3598606" cy="386824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4" descr="Clipart Panda - Free Clipart Images">
            <a:extLst>
              <a:ext uri="{FF2B5EF4-FFF2-40B4-BE49-F238E27FC236}">
                <a16:creationId xmlns:a16="http://schemas.microsoft.com/office/drawing/2014/main" id="{E6F6E892-82FA-F016-57C5-CB3030CCB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6538" y="1296988"/>
            <a:ext cx="2779712"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3">
            <a:extLst>
              <a:ext uri="{FF2B5EF4-FFF2-40B4-BE49-F238E27FC236}">
                <a16:creationId xmlns:a16="http://schemas.microsoft.com/office/drawing/2014/main" id="{292E72D4-1D56-B541-E712-684BD514D99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E52C78FA-A880-4AB1-ACCC-186307E00D42}" type="slidenum">
              <a:rPr lang="en-US" altLang="en-US" sz="1200" smtClean="0"/>
              <a:pPr fontAlgn="base">
                <a:lnSpc>
                  <a:spcPct val="100000"/>
                </a:lnSpc>
                <a:spcBef>
                  <a:spcPct val="0"/>
                </a:spcBef>
                <a:spcAft>
                  <a:spcPct val="0"/>
                </a:spcAft>
                <a:buFontTx/>
                <a:buNone/>
              </a:pPr>
              <a:t>12</a:t>
            </a:fld>
            <a:endParaRPr lang="en-US" altLang="en-US" sz="1200"/>
          </a:p>
        </p:txBody>
      </p:sp>
      <p:sp>
        <p:nvSpPr>
          <p:cNvPr id="24580" name="TextBox 7">
            <a:extLst>
              <a:ext uri="{FF2B5EF4-FFF2-40B4-BE49-F238E27FC236}">
                <a16:creationId xmlns:a16="http://schemas.microsoft.com/office/drawing/2014/main" id="{47AAAF9A-6402-69E8-8A49-F571FC9CFB37}"/>
              </a:ext>
            </a:extLst>
          </p:cNvPr>
          <p:cNvSpPr txBox="1">
            <a:spLocks noChangeArrowheads="1"/>
          </p:cNvSpPr>
          <p:nvPr/>
        </p:nvSpPr>
        <p:spPr bwMode="auto">
          <a:xfrm>
            <a:off x="557213" y="1527175"/>
            <a:ext cx="52085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American Dream</a:t>
            </a:r>
          </a:p>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Selling False Love</a:t>
            </a:r>
          </a:p>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Luxury Items</a:t>
            </a:r>
          </a:p>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Grooming</a:t>
            </a:r>
          </a:p>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Breaking Down</a:t>
            </a:r>
          </a:p>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Seasoning </a:t>
            </a:r>
          </a:p>
          <a:p>
            <a:pPr eaLnBrk="1" hangingPunct="1">
              <a:lnSpc>
                <a:spcPct val="100000"/>
              </a:lnSpc>
              <a:spcBef>
                <a:spcPct val="0"/>
              </a:spcBef>
            </a:pPr>
            <a:r>
              <a:rPr lang="en-US" altLang="en-US" sz="3600">
                <a:latin typeface="Arial" panose="020B0604020202020204" pitchFamily="34" charset="0"/>
                <a:cs typeface="Arial" panose="020B0604020202020204" pitchFamily="34" charset="0"/>
              </a:rPr>
              <a:t>Force/Abduction</a:t>
            </a:r>
          </a:p>
        </p:txBody>
      </p:sp>
      <p:sp>
        <p:nvSpPr>
          <p:cNvPr id="24581" name="TextBox 9">
            <a:extLst>
              <a:ext uri="{FF2B5EF4-FFF2-40B4-BE49-F238E27FC236}">
                <a16:creationId xmlns:a16="http://schemas.microsoft.com/office/drawing/2014/main" id="{EB467EAF-6828-764E-F02C-6D14BE760B6B}"/>
              </a:ext>
            </a:extLst>
          </p:cNvPr>
          <p:cNvSpPr txBox="1">
            <a:spLocks noChangeArrowheads="1"/>
          </p:cNvSpPr>
          <p:nvPr/>
        </p:nvSpPr>
        <p:spPr bwMode="auto">
          <a:xfrm>
            <a:off x="3308350" y="417513"/>
            <a:ext cx="63515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Recruiting Tactics </a:t>
            </a:r>
          </a:p>
        </p:txBody>
      </p:sp>
      <p:pic>
        <p:nvPicPr>
          <p:cNvPr id="6" name="Picture 5" descr="Rear view of Tesla roadster">
            <a:extLst>
              <a:ext uri="{FF2B5EF4-FFF2-40B4-BE49-F238E27FC236}">
                <a16:creationId xmlns:a16="http://schemas.microsoft.com/office/drawing/2014/main" id="{8722330C-8E7F-DD0F-A940-FA3310ACDC79}"/>
              </a:ext>
            </a:extLst>
          </p:cNvPr>
          <p:cNvPicPr>
            <a:picLocks noChangeAspect="1"/>
          </p:cNvPicPr>
          <p:nvPr/>
        </p:nvPicPr>
        <p:blipFill>
          <a:blip r:embed="rId4">
            <a:alphaModFix amt="70000"/>
          </a:blip>
          <a:stretch>
            <a:fillRect/>
          </a:stretch>
        </p:blipFill>
        <p:spPr>
          <a:xfrm>
            <a:off x="9349946" y="3618520"/>
            <a:ext cx="2842054" cy="2395102"/>
          </a:xfrm>
          <a:prstGeom prst="rect">
            <a:avLst/>
          </a:prstGeom>
          <a:ln>
            <a:noFill/>
          </a:ln>
          <a:effectLst>
            <a:softEdge rad="112500"/>
          </a:effectLst>
        </p:spPr>
      </p:pic>
      <p:pic>
        <p:nvPicPr>
          <p:cNvPr id="1026" name="Picture 2" descr="Money - Pile of Dollar Bills - Free Stock Photo by pxl666 on Stockvault.net">
            <a:extLst>
              <a:ext uri="{FF2B5EF4-FFF2-40B4-BE49-F238E27FC236}">
                <a16:creationId xmlns:a16="http://schemas.microsoft.com/office/drawing/2014/main" id="{EF6C7A2D-5F5D-D679-DC1E-B24546317A91}"/>
              </a:ext>
            </a:extLst>
          </p:cNvPr>
          <p:cNvPicPr>
            <a:picLocks noChangeAspect="1" noChangeArrowheads="1"/>
          </p:cNvPicPr>
          <p:nvPr/>
        </p:nvPicPr>
        <p:blipFill>
          <a:blip r:embed="rId5">
            <a:alphaModFix amt="35000"/>
          </a:blip>
          <a:srcRect/>
          <a:stretch>
            <a:fillRect/>
          </a:stretch>
        </p:blipFill>
        <p:spPr bwMode="auto">
          <a:xfrm rot="20403186">
            <a:off x="5714117" y="1754848"/>
            <a:ext cx="6432470" cy="4271819"/>
          </a:xfrm>
          <a:custGeom>
            <a:avLst/>
            <a:gdLst>
              <a:gd name="connsiteX0" fmla="*/ 0 w 6935961"/>
              <a:gd name="connsiteY0" fmla="*/ 2303095 h 4606189"/>
              <a:gd name="connsiteX1" fmla="*/ 3467981 w 6935961"/>
              <a:gd name="connsiteY1" fmla="*/ 0 h 4606189"/>
              <a:gd name="connsiteX2" fmla="*/ 6935962 w 6935961"/>
              <a:gd name="connsiteY2" fmla="*/ 2303095 h 4606189"/>
              <a:gd name="connsiteX3" fmla="*/ 3467981 w 6935961"/>
              <a:gd name="connsiteY3" fmla="*/ 4606190 h 4606189"/>
              <a:gd name="connsiteX4" fmla="*/ 0 w 6935961"/>
              <a:gd name="connsiteY4" fmla="*/ 2303095 h 4606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5961" h="4606189" fill="none" extrusionOk="0">
                <a:moveTo>
                  <a:pt x="0" y="2303095"/>
                </a:moveTo>
                <a:cubicBezTo>
                  <a:pt x="-51988" y="1040895"/>
                  <a:pt x="1969227" y="-52053"/>
                  <a:pt x="3467981" y="0"/>
                </a:cubicBezTo>
                <a:cubicBezTo>
                  <a:pt x="5458433" y="50906"/>
                  <a:pt x="6814829" y="1148767"/>
                  <a:pt x="6935962" y="2303095"/>
                </a:cubicBezTo>
                <a:cubicBezTo>
                  <a:pt x="6861095" y="4110179"/>
                  <a:pt x="5298695" y="4766064"/>
                  <a:pt x="3467981" y="4606190"/>
                </a:cubicBezTo>
                <a:cubicBezTo>
                  <a:pt x="1684675" y="4762049"/>
                  <a:pt x="37016" y="3379526"/>
                  <a:pt x="0" y="2303095"/>
                </a:cubicBezTo>
                <a:close/>
              </a:path>
              <a:path w="6935961" h="4606189" stroke="0" extrusionOk="0">
                <a:moveTo>
                  <a:pt x="0" y="2303095"/>
                </a:moveTo>
                <a:cubicBezTo>
                  <a:pt x="-75848" y="1099684"/>
                  <a:pt x="1573919" y="332335"/>
                  <a:pt x="3467981" y="0"/>
                </a:cubicBezTo>
                <a:cubicBezTo>
                  <a:pt x="5015391" y="13429"/>
                  <a:pt x="7017881" y="968457"/>
                  <a:pt x="6935962" y="2303095"/>
                </a:cubicBezTo>
                <a:cubicBezTo>
                  <a:pt x="7117091" y="3509902"/>
                  <a:pt x="5266032" y="4528086"/>
                  <a:pt x="3467981" y="4606190"/>
                </a:cubicBezTo>
                <a:cubicBezTo>
                  <a:pt x="1611548" y="4319433"/>
                  <a:pt x="-290107" y="3675322"/>
                  <a:pt x="0" y="2303095"/>
                </a:cubicBezTo>
                <a:close/>
              </a:path>
            </a:pathLst>
          </a:custGeom>
          <a:ln>
            <a:solidFill>
              <a:schemeClr val="tx1"/>
            </a:solidFill>
          </a:ln>
          <a:effectLst>
            <a:softEdge rad="112500"/>
          </a:effectLst>
        </p:spPr>
      </p:pic>
      <p:pic>
        <p:nvPicPr>
          <p:cNvPr id="24584" name="Picture 8">
            <a:extLst>
              <a:ext uri="{FF2B5EF4-FFF2-40B4-BE49-F238E27FC236}">
                <a16:creationId xmlns:a16="http://schemas.microsoft.com/office/drawing/2014/main" id="{3C240223-4DC1-C392-DD0C-5F48562CD5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24" b="15154"/>
          <a:stretch>
            <a:fillRect/>
          </a:stretch>
        </p:blipFill>
        <p:spPr bwMode="auto">
          <a:xfrm>
            <a:off x="0" y="5591175"/>
            <a:ext cx="12192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a:extLst>
              <a:ext uri="{FF2B5EF4-FFF2-40B4-BE49-F238E27FC236}">
                <a16:creationId xmlns:a16="http://schemas.microsoft.com/office/drawing/2014/main" id="{8B6070A4-DB41-10F1-E782-7C9576B6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651" b="53008"/>
          <a:stretch>
            <a:fillRect/>
          </a:stretch>
        </p:blipFill>
        <p:spPr bwMode="auto">
          <a:xfrm>
            <a:off x="0" y="5282293"/>
            <a:ext cx="12192000" cy="157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Slide Number Placeholder 4">
            <a:extLst>
              <a:ext uri="{FF2B5EF4-FFF2-40B4-BE49-F238E27FC236}">
                <a16:creationId xmlns:a16="http://schemas.microsoft.com/office/drawing/2014/main" id="{CD48718C-28D9-AC1D-2932-5ED4DA419B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BC9BF377-9998-44AA-95BB-BC2BDFF1C147}" type="slidenum">
              <a:rPr lang="en-US" altLang="en-US" sz="1200" smtClean="0"/>
              <a:pPr fontAlgn="base">
                <a:lnSpc>
                  <a:spcPct val="100000"/>
                </a:lnSpc>
                <a:spcBef>
                  <a:spcPct val="0"/>
                </a:spcBef>
                <a:spcAft>
                  <a:spcPct val="0"/>
                </a:spcAft>
                <a:buFontTx/>
                <a:buNone/>
              </a:pPr>
              <a:t>13</a:t>
            </a:fld>
            <a:endParaRPr lang="en-US" altLang="en-US" sz="1200"/>
          </a:p>
        </p:txBody>
      </p:sp>
      <p:sp>
        <p:nvSpPr>
          <p:cNvPr id="26628" name="TextBox 10">
            <a:extLst>
              <a:ext uri="{FF2B5EF4-FFF2-40B4-BE49-F238E27FC236}">
                <a16:creationId xmlns:a16="http://schemas.microsoft.com/office/drawing/2014/main" id="{FA3C23E6-C834-7574-F719-EF777D57AD7D}"/>
              </a:ext>
            </a:extLst>
          </p:cNvPr>
          <p:cNvSpPr txBox="1">
            <a:spLocks noChangeArrowheads="1"/>
          </p:cNvSpPr>
          <p:nvPr/>
        </p:nvSpPr>
        <p:spPr bwMode="auto">
          <a:xfrm>
            <a:off x="971550" y="1990725"/>
            <a:ext cx="100758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a:latin typeface="Arial" panose="020B0604020202020204" pitchFamily="34" charset="0"/>
                <a:cs typeface="Arial" panose="020B0604020202020204" pitchFamily="34" charset="0"/>
              </a:rPr>
              <a:t>Research has identified multiple vulnerable populations/communities. A few of these populations are: </a:t>
            </a:r>
          </a:p>
        </p:txBody>
      </p:sp>
      <p:sp>
        <p:nvSpPr>
          <p:cNvPr id="26629" name="TextBox 5">
            <a:extLst>
              <a:ext uri="{FF2B5EF4-FFF2-40B4-BE49-F238E27FC236}">
                <a16:creationId xmlns:a16="http://schemas.microsoft.com/office/drawing/2014/main" id="{98DDF620-0562-84EA-8165-67387B28E075}"/>
              </a:ext>
            </a:extLst>
          </p:cNvPr>
          <p:cNvSpPr txBox="1">
            <a:spLocks noChangeArrowheads="1"/>
          </p:cNvSpPr>
          <p:nvPr/>
        </p:nvSpPr>
        <p:spPr bwMode="auto">
          <a:xfrm>
            <a:off x="2036763" y="403225"/>
            <a:ext cx="8351837"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Vulnerable Populations </a:t>
            </a:r>
          </a:p>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and Communities </a:t>
            </a:r>
          </a:p>
        </p:txBody>
      </p:sp>
      <p:sp>
        <p:nvSpPr>
          <p:cNvPr id="26630" name="TextBox 1">
            <a:extLst>
              <a:ext uri="{FF2B5EF4-FFF2-40B4-BE49-F238E27FC236}">
                <a16:creationId xmlns:a16="http://schemas.microsoft.com/office/drawing/2014/main" id="{4F33DC47-3CF2-3EF1-BF33-AD31A805DDAD}"/>
              </a:ext>
            </a:extLst>
          </p:cNvPr>
          <p:cNvSpPr txBox="1">
            <a:spLocks noChangeArrowheads="1"/>
          </p:cNvSpPr>
          <p:nvPr/>
        </p:nvSpPr>
        <p:spPr bwMode="auto">
          <a:xfrm>
            <a:off x="644525" y="3119438"/>
            <a:ext cx="61404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Women</a:t>
            </a:r>
          </a:p>
          <a:p>
            <a:pPr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Marginalized racial or ethnic groups</a:t>
            </a:r>
          </a:p>
          <a:p>
            <a:pPr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Low-income individuals and families</a:t>
            </a:r>
          </a:p>
          <a:p>
            <a:pPr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Individuals who are incarcerated or have been incarcerated</a:t>
            </a:r>
          </a:p>
          <a:p>
            <a:pPr eaLnBrk="1" hangingPunct="1">
              <a:buFont typeface="Arial" panose="020B0604020202020204" pitchFamily="34" charset="0"/>
              <a:buChar char="•"/>
            </a:pPr>
            <a:r>
              <a:rPr lang="en-US" altLang="en-US" sz="2200" b="1">
                <a:latin typeface="Arial" panose="020B0604020202020204" pitchFamily="34" charset="0"/>
                <a:cs typeface="Arial" panose="020B0604020202020204" pitchFamily="34" charset="0"/>
              </a:rPr>
              <a:t>Individuals with disabilities</a:t>
            </a:r>
          </a:p>
          <a:p>
            <a:pPr eaLnBrk="1" hangingPunct="1">
              <a:buFont typeface="Arial" panose="020B0604020202020204" pitchFamily="34" charset="0"/>
              <a:buChar char="•"/>
            </a:pPr>
            <a:r>
              <a:rPr lang="en-US" altLang="en-US" sz="2200" b="1">
                <a:latin typeface="Arial" panose="020B0604020202020204" pitchFamily="34" charset="0"/>
                <a:cs typeface="Arial" panose="020B0604020202020204" pitchFamily="34" charset="0"/>
              </a:rPr>
              <a:t>Individuals with mental health conditions</a:t>
            </a:r>
          </a:p>
        </p:txBody>
      </p:sp>
      <p:sp>
        <p:nvSpPr>
          <p:cNvPr id="26631" name="TextBox 2">
            <a:extLst>
              <a:ext uri="{FF2B5EF4-FFF2-40B4-BE49-F238E27FC236}">
                <a16:creationId xmlns:a16="http://schemas.microsoft.com/office/drawing/2014/main" id="{18DD58B6-B503-02E1-ADA7-6BF79E025B16}"/>
              </a:ext>
            </a:extLst>
          </p:cNvPr>
          <p:cNvSpPr txBox="1">
            <a:spLocks noChangeArrowheads="1"/>
          </p:cNvSpPr>
          <p:nvPr/>
        </p:nvSpPr>
        <p:spPr bwMode="auto">
          <a:xfrm>
            <a:off x="6457950" y="3135313"/>
            <a:ext cx="52990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1"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Children</a:t>
            </a:r>
          </a:p>
          <a:p>
            <a:pPr lvl="1"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Runaway youth and young adults</a:t>
            </a:r>
          </a:p>
          <a:p>
            <a:pPr lvl="1"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Seniors</a:t>
            </a:r>
          </a:p>
          <a:p>
            <a:pPr lvl="1"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Immigrants and refugees</a:t>
            </a:r>
          </a:p>
          <a:p>
            <a:pPr lvl="1"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Individuals who are limited English proficient</a:t>
            </a:r>
          </a:p>
          <a:p>
            <a:pPr lvl="1" eaLnBrk="1" hangingPunct="1">
              <a:buFont typeface="Arial" panose="020B0604020202020204" pitchFamily="34" charset="0"/>
              <a:buChar char="•"/>
            </a:pPr>
            <a:r>
              <a:rPr lang="en-US" altLang="en-US" sz="2200">
                <a:latin typeface="Arial" panose="020B0604020202020204" pitchFamily="34" charset="0"/>
                <a:cs typeface="Arial" panose="020B0604020202020204" pitchFamily="34" charset="0"/>
              </a:rPr>
              <a:t>Combinations of these populations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a:extLst>
              <a:ext uri="{FF2B5EF4-FFF2-40B4-BE49-F238E27FC236}">
                <a16:creationId xmlns:a16="http://schemas.microsoft.com/office/drawing/2014/main" id="{EE136ED0-F996-6EB7-06C0-01E7DCB70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4" b="15154"/>
          <a:stretch>
            <a:fillRect/>
          </a:stretch>
        </p:blipFill>
        <p:spPr bwMode="auto">
          <a:xfrm>
            <a:off x="0" y="5676900"/>
            <a:ext cx="12192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Slide Number Placeholder 4">
            <a:extLst>
              <a:ext uri="{FF2B5EF4-FFF2-40B4-BE49-F238E27FC236}">
                <a16:creationId xmlns:a16="http://schemas.microsoft.com/office/drawing/2014/main" id="{C48285D1-CD3D-BB85-F31A-FDF9CA15A84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F3C6D242-690E-4911-907B-18C4FCA72822}" type="slidenum">
              <a:rPr lang="en-US" altLang="en-US" sz="1200" smtClean="0"/>
              <a:pPr fontAlgn="base">
                <a:lnSpc>
                  <a:spcPct val="100000"/>
                </a:lnSpc>
                <a:spcBef>
                  <a:spcPct val="0"/>
                </a:spcBef>
                <a:spcAft>
                  <a:spcPct val="0"/>
                </a:spcAft>
                <a:buFontTx/>
                <a:buNone/>
              </a:pPr>
              <a:t>14</a:t>
            </a:fld>
            <a:endParaRPr lang="en-US" altLang="en-US" sz="1200"/>
          </a:p>
        </p:txBody>
      </p:sp>
      <p:sp>
        <p:nvSpPr>
          <p:cNvPr id="28676" name="TextBox 7">
            <a:extLst>
              <a:ext uri="{FF2B5EF4-FFF2-40B4-BE49-F238E27FC236}">
                <a16:creationId xmlns:a16="http://schemas.microsoft.com/office/drawing/2014/main" id="{CCA81EFC-3E20-A05B-6AA4-A39C9E3ACE67}"/>
              </a:ext>
            </a:extLst>
          </p:cNvPr>
          <p:cNvSpPr txBox="1">
            <a:spLocks noChangeArrowheads="1"/>
          </p:cNvSpPr>
          <p:nvPr/>
        </p:nvSpPr>
        <p:spPr bwMode="auto">
          <a:xfrm>
            <a:off x="1376363" y="2273300"/>
            <a:ext cx="95742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latin typeface="Arial" panose="020B0604020202020204" pitchFamily="34" charset="0"/>
                <a:cs typeface="Arial" panose="020B0604020202020204" pitchFamily="34" charset="0"/>
              </a:rPr>
              <a:t>A common misperception is that individuals with intellectual or developmental disabilities are not sexually active, which elevates their susceptibility to sex trafficking. Girls with intellectual or developmental disabilities may be assumed to be virgins, leaving them a target for sex trafficking for those seeking to buy or sell sex with a virgin.  </a:t>
            </a:r>
          </a:p>
        </p:txBody>
      </p:sp>
      <p:sp>
        <p:nvSpPr>
          <p:cNvPr id="28677" name="TextBox 6">
            <a:extLst>
              <a:ext uri="{FF2B5EF4-FFF2-40B4-BE49-F238E27FC236}">
                <a16:creationId xmlns:a16="http://schemas.microsoft.com/office/drawing/2014/main" id="{A1FF2237-660A-AE8B-4059-7C61A885D846}"/>
              </a:ext>
            </a:extLst>
          </p:cNvPr>
          <p:cNvSpPr txBox="1">
            <a:spLocks noChangeArrowheads="1"/>
          </p:cNvSpPr>
          <p:nvPr/>
        </p:nvSpPr>
        <p:spPr bwMode="auto">
          <a:xfrm>
            <a:off x="2281238" y="631825"/>
            <a:ext cx="76787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b="1">
                <a:latin typeface="Arial" panose="020B0604020202020204" pitchFamily="34" charset="0"/>
                <a:cs typeface="Arial" panose="020B0604020202020204" pitchFamily="34" charset="0"/>
              </a:rPr>
              <a:t>Increased Risks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Slide Number Placeholder 3">
            <a:extLst>
              <a:ext uri="{FF2B5EF4-FFF2-40B4-BE49-F238E27FC236}">
                <a16:creationId xmlns:a16="http://schemas.microsoft.com/office/drawing/2014/main" id="{F14FC644-1788-B6A9-0F6E-3D43AB2434C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43C0AED-1270-4A22-8FD7-909876BCEA05}" type="slidenum">
              <a:rPr lang="en-US" altLang="en-US" sz="1200" smtClean="0"/>
              <a:pPr fontAlgn="base">
                <a:lnSpc>
                  <a:spcPct val="100000"/>
                </a:lnSpc>
                <a:spcBef>
                  <a:spcPct val="0"/>
                </a:spcBef>
                <a:spcAft>
                  <a:spcPct val="0"/>
                </a:spcAft>
                <a:buFontTx/>
                <a:buNone/>
              </a:pPr>
              <a:t>15</a:t>
            </a:fld>
            <a:endParaRPr lang="en-US" altLang="en-US" sz="1200"/>
          </a:p>
        </p:txBody>
      </p:sp>
      <p:pic>
        <p:nvPicPr>
          <p:cNvPr id="30723" name="Picture 8">
            <a:extLst>
              <a:ext uri="{FF2B5EF4-FFF2-40B4-BE49-F238E27FC236}">
                <a16:creationId xmlns:a16="http://schemas.microsoft.com/office/drawing/2014/main" id="{DE385A62-3A8D-BEC2-56D9-736AA5D79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4" b="15154"/>
          <a:stretch>
            <a:fillRect/>
          </a:stretch>
        </p:blipFill>
        <p:spPr bwMode="auto">
          <a:xfrm>
            <a:off x="0" y="5826125"/>
            <a:ext cx="12192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9">
            <a:extLst>
              <a:ext uri="{FF2B5EF4-FFF2-40B4-BE49-F238E27FC236}">
                <a16:creationId xmlns:a16="http://schemas.microsoft.com/office/drawing/2014/main" id="{73461724-AD24-EC8C-2E6D-CC56ECEC201F}"/>
              </a:ext>
            </a:extLst>
          </p:cNvPr>
          <p:cNvSpPr txBox="1">
            <a:spLocks noChangeArrowheads="1"/>
          </p:cNvSpPr>
          <p:nvPr/>
        </p:nvSpPr>
        <p:spPr bwMode="auto">
          <a:xfrm>
            <a:off x="1184177" y="1676025"/>
            <a:ext cx="9013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latin typeface="Arial" panose="020B0604020202020204" pitchFamily="34" charset="0"/>
                <a:cs typeface="Arial" panose="020B0604020202020204" pitchFamily="34" charset="0"/>
              </a:rPr>
              <a:t>Some individuals with developmental disabilities are more likely to be victimized because of the perception of a social stigma, inability to assess danger until it is at crisis level, and lack of sexual education. A few examples are:</a:t>
            </a:r>
          </a:p>
        </p:txBody>
      </p:sp>
      <p:sp>
        <p:nvSpPr>
          <p:cNvPr id="30725" name="TextBox 2">
            <a:extLst>
              <a:ext uri="{FF2B5EF4-FFF2-40B4-BE49-F238E27FC236}">
                <a16:creationId xmlns:a16="http://schemas.microsoft.com/office/drawing/2014/main" id="{C45CF90E-133E-A1C0-5996-1C60BC74FF3C}"/>
              </a:ext>
            </a:extLst>
          </p:cNvPr>
          <p:cNvSpPr txBox="1">
            <a:spLocks noChangeArrowheads="1"/>
          </p:cNvSpPr>
          <p:nvPr/>
        </p:nvSpPr>
        <p:spPr bwMode="auto">
          <a:xfrm>
            <a:off x="2388299" y="585778"/>
            <a:ext cx="717241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5000" b="1" dirty="0">
                <a:latin typeface="Arial" panose="020B0604020202020204" pitchFamily="34" charset="0"/>
                <a:cs typeface="Arial" panose="020B0604020202020204" pitchFamily="34" charset="0"/>
              </a:rPr>
              <a:t>Increased Vulnerability</a:t>
            </a:r>
            <a:endParaRPr lang="en-US" altLang="en-US" sz="5000" dirty="0">
              <a:latin typeface="Arial" panose="020B0604020202020204" pitchFamily="34" charset="0"/>
              <a:cs typeface="Arial" panose="020B0604020202020204" pitchFamily="34" charset="0"/>
            </a:endParaRPr>
          </a:p>
        </p:txBody>
      </p:sp>
      <p:sp>
        <p:nvSpPr>
          <p:cNvPr id="30726" name="TextBox 3">
            <a:extLst>
              <a:ext uri="{FF2B5EF4-FFF2-40B4-BE49-F238E27FC236}">
                <a16:creationId xmlns:a16="http://schemas.microsoft.com/office/drawing/2014/main" id="{74EE4898-1C16-4049-F8ED-81BDCAD4425B}"/>
              </a:ext>
            </a:extLst>
          </p:cNvPr>
          <p:cNvSpPr txBox="1">
            <a:spLocks noChangeArrowheads="1"/>
          </p:cNvSpPr>
          <p:nvPr/>
        </p:nvSpPr>
        <p:spPr bwMode="auto">
          <a:xfrm>
            <a:off x="865188" y="3535363"/>
            <a:ext cx="4572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Unable to report the crime</a:t>
            </a:r>
          </a:p>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Not considered credible reporters</a:t>
            </a:r>
          </a:p>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May be socially isolated</a:t>
            </a:r>
          </a:p>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Lack of economic independence</a:t>
            </a:r>
          </a:p>
        </p:txBody>
      </p:sp>
      <p:sp>
        <p:nvSpPr>
          <p:cNvPr id="30727" name="TextBox 4">
            <a:extLst>
              <a:ext uri="{FF2B5EF4-FFF2-40B4-BE49-F238E27FC236}">
                <a16:creationId xmlns:a16="http://schemas.microsoft.com/office/drawing/2014/main" id="{99EDA60D-2CB9-9FB6-CC5C-BAD30A0B31FE}"/>
              </a:ext>
            </a:extLst>
          </p:cNvPr>
          <p:cNvSpPr txBox="1">
            <a:spLocks noChangeArrowheads="1"/>
          </p:cNvSpPr>
          <p:nvPr/>
        </p:nvSpPr>
        <p:spPr bwMode="auto">
          <a:xfrm>
            <a:off x="5803900" y="3478213"/>
            <a:ext cx="56102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Dependence on others for long-term care</a:t>
            </a:r>
          </a:p>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Unable to differentiate between appropriate and inappropriate touching</a:t>
            </a:r>
          </a:p>
          <a:p>
            <a:pPr>
              <a:spcAft>
                <a:spcPts val="600"/>
              </a:spcAft>
              <a:buFont typeface="Arial" panose="020B0604020202020204" pitchFamily="34" charset="0"/>
              <a:buChar char="•"/>
            </a:pPr>
            <a:r>
              <a:rPr lang="en-US" altLang="en-US" sz="2200">
                <a:latin typeface="Arial" panose="020B0604020202020204" pitchFamily="34" charset="0"/>
                <a:cs typeface="Arial" panose="020B0604020202020204" pitchFamily="34" charset="0"/>
              </a:rPr>
              <a:t>Lack of participation in abuse awareness and personal safety programs</a:t>
            </a:r>
          </a:p>
          <a:p>
            <a:pPr>
              <a:buFont typeface="Arial" panose="020B0604020202020204" pitchFamily="34" charset="0"/>
              <a:buChar char="•"/>
            </a:pPr>
            <a:endParaRPr lang="en-US" altLang="en-US" sz="220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ed flag at the beach">
            <a:extLst>
              <a:ext uri="{FF2B5EF4-FFF2-40B4-BE49-F238E27FC236}">
                <a16:creationId xmlns:a16="http://schemas.microsoft.com/office/drawing/2014/main" id="{9B430E60-FF0A-9387-A31E-3622E9A0D089}"/>
              </a:ext>
            </a:extLst>
          </p:cNvPr>
          <p:cNvPicPr>
            <a:picLocks noChangeAspect="1"/>
          </p:cNvPicPr>
          <p:nvPr/>
        </p:nvPicPr>
        <p:blipFill>
          <a:blip r:embed="rId3">
            <a:alphaModFix amt="70000"/>
          </a:blip>
          <a:stretch>
            <a:fillRect/>
          </a:stretch>
        </p:blipFill>
        <p:spPr>
          <a:xfrm>
            <a:off x="9560379" y="751731"/>
            <a:ext cx="2171548" cy="2903733"/>
          </a:xfrm>
          <a:prstGeom prst="rect">
            <a:avLst/>
          </a:prstGeom>
          <a:ln>
            <a:noFill/>
          </a:ln>
          <a:effectLst>
            <a:softEdge rad="112500"/>
          </a:effectLst>
        </p:spPr>
      </p:pic>
      <p:pic>
        <p:nvPicPr>
          <p:cNvPr id="32771" name="Picture 5">
            <a:extLst>
              <a:ext uri="{FF2B5EF4-FFF2-40B4-BE49-F238E27FC236}">
                <a16:creationId xmlns:a16="http://schemas.microsoft.com/office/drawing/2014/main" id="{14E80D43-F1E1-95C9-E208-7E2CDCFD6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4" b="15154"/>
          <a:stretch>
            <a:fillRect/>
          </a:stretch>
        </p:blipFill>
        <p:spPr bwMode="auto">
          <a:xfrm>
            <a:off x="0" y="6034088"/>
            <a:ext cx="12192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4">
            <a:extLst>
              <a:ext uri="{FF2B5EF4-FFF2-40B4-BE49-F238E27FC236}">
                <a16:creationId xmlns:a16="http://schemas.microsoft.com/office/drawing/2014/main" id="{54A65539-D3BE-B3CE-EF7D-08E6828B1AE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E49A8D15-5072-4973-94E3-0F840C96C24D}" type="slidenum">
              <a:rPr lang="en-US" altLang="en-US" sz="1200" smtClean="0"/>
              <a:pPr fontAlgn="base">
                <a:lnSpc>
                  <a:spcPct val="100000"/>
                </a:lnSpc>
                <a:spcBef>
                  <a:spcPct val="0"/>
                </a:spcBef>
                <a:spcAft>
                  <a:spcPct val="0"/>
                </a:spcAft>
                <a:buFontTx/>
                <a:buNone/>
              </a:pPr>
              <a:t>16</a:t>
            </a:fld>
            <a:endParaRPr lang="en-US" altLang="en-US" sz="1200"/>
          </a:p>
        </p:txBody>
      </p:sp>
      <p:sp>
        <p:nvSpPr>
          <p:cNvPr id="32773" name="TextBox 7">
            <a:extLst>
              <a:ext uri="{FF2B5EF4-FFF2-40B4-BE49-F238E27FC236}">
                <a16:creationId xmlns:a16="http://schemas.microsoft.com/office/drawing/2014/main" id="{D769BD3F-D9C0-88A9-A72F-24EF786CBE7D}"/>
              </a:ext>
            </a:extLst>
          </p:cNvPr>
          <p:cNvSpPr txBox="1">
            <a:spLocks noChangeArrowheads="1"/>
          </p:cNvSpPr>
          <p:nvPr/>
        </p:nvSpPr>
        <p:spPr bwMode="auto">
          <a:xfrm>
            <a:off x="542925" y="1619250"/>
            <a:ext cx="1048543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Under 18 and providing commercial sex acts</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Is in the commercial sex industry and has a pimp or manager</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Works excessively long or unusual hours</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Not allowed breaks or suffers under unusual restrictions at work</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Owes large debt and is unable to pay it off</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Recruited through false promises concerning the nature and condition of work</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High security measures exist in the work or living conditions (opaque, boarded up, bars on windows, barbed wire, security cameras, etc.) </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Does not have possession of personal identification and/or travel documents</a:t>
            </a:r>
            <a:endParaRPr lang="en-US" altLang="en-US" sz="800">
              <a:latin typeface="Arial" panose="020B0604020202020204" pitchFamily="34" charset="0"/>
              <a:cs typeface="Arial" panose="020B0604020202020204" pitchFamily="34" charset="0"/>
            </a:endParaRPr>
          </a:p>
          <a:p>
            <a:pPr eaLnBrk="1" hangingPunct="1">
              <a:lnSpc>
                <a:spcPct val="100000"/>
              </a:lnSpc>
              <a:spcBef>
                <a:spcPct val="0"/>
              </a:spcBef>
              <a:spcAft>
                <a:spcPts val="600"/>
              </a:spcAft>
            </a:pPr>
            <a:r>
              <a:rPr lang="en-US" altLang="en-US" sz="2300">
                <a:latin typeface="Arial" panose="020B0604020202020204" pitchFamily="34" charset="0"/>
                <a:cs typeface="Arial" panose="020B0604020202020204" pitchFamily="34" charset="0"/>
              </a:rPr>
              <a:t>Cannot move around freely</a:t>
            </a:r>
          </a:p>
        </p:txBody>
      </p:sp>
      <p:sp>
        <p:nvSpPr>
          <p:cNvPr id="32774" name="TextBox 6">
            <a:extLst>
              <a:ext uri="{FF2B5EF4-FFF2-40B4-BE49-F238E27FC236}">
                <a16:creationId xmlns:a16="http://schemas.microsoft.com/office/drawing/2014/main" id="{9FAA8DC3-9D38-901F-ACAB-C78EAFBB3EA0}"/>
              </a:ext>
            </a:extLst>
          </p:cNvPr>
          <p:cNvSpPr txBox="1">
            <a:spLocks noChangeArrowheads="1"/>
          </p:cNvSpPr>
          <p:nvPr/>
        </p:nvSpPr>
        <p:spPr bwMode="auto">
          <a:xfrm>
            <a:off x="677636" y="473075"/>
            <a:ext cx="722493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General Red Flags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ed flag at the beach">
            <a:extLst>
              <a:ext uri="{FF2B5EF4-FFF2-40B4-BE49-F238E27FC236}">
                <a16:creationId xmlns:a16="http://schemas.microsoft.com/office/drawing/2014/main" id="{06D1A81E-7CB4-257B-AD28-0CCC316AC3CE}"/>
              </a:ext>
            </a:extLst>
          </p:cNvPr>
          <p:cNvPicPr>
            <a:picLocks noChangeAspect="1"/>
          </p:cNvPicPr>
          <p:nvPr/>
        </p:nvPicPr>
        <p:blipFill>
          <a:blip r:embed="rId3">
            <a:alphaModFix amt="70000"/>
          </a:blip>
          <a:stretch>
            <a:fillRect/>
          </a:stretch>
        </p:blipFill>
        <p:spPr>
          <a:xfrm>
            <a:off x="9095014" y="1265244"/>
            <a:ext cx="2445014" cy="3269404"/>
          </a:xfrm>
          <a:prstGeom prst="rect">
            <a:avLst/>
          </a:prstGeom>
          <a:ln>
            <a:noFill/>
          </a:ln>
          <a:effectLst>
            <a:softEdge rad="112500"/>
          </a:effectLst>
        </p:spPr>
      </p:pic>
      <p:pic>
        <p:nvPicPr>
          <p:cNvPr id="34819" name="Picture 5">
            <a:extLst>
              <a:ext uri="{FF2B5EF4-FFF2-40B4-BE49-F238E27FC236}">
                <a16:creationId xmlns:a16="http://schemas.microsoft.com/office/drawing/2014/main" id="{EE346DCB-BF20-C911-D6A2-098171521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4" b="15154"/>
          <a:stretch>
            <a:fillRect/>
          </a:stretch>
        </p:blipFill>
        <p:spPr bwMode="auto">
          <a:xfrm>
            <a:off x="0" y="6138863"/>
            <a:ext cx="121920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Slide Number Placeholder 4">
            <a:extLst>
              <a:ext uri="{FF2B5EF4-FFF2-40B4-BE49-F238E27FC236}">
                <a16:creationId xmlns:a16="http://schemas.microsoft.com/office/drawing/2014/main" id="{611CD03A-BDBF-7FC5-0069-A54B25443F3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B6731AD3-2CBC-4E5F-A8AA-C4C9056CD9C3}" type="slidenum">
              <a:rPr lang="en-US" altLang="en-US" sz="1200" smtClean="0"/>
              <a:pPr fontAlgn="base">
                <a:lnSpc>
                  <a:spcPct val="100000"/>
                </a:lnSpc>
                <a:spcBef>
                  <a:spcPct val="0"/>
                </a:spcBef>
                <a:spcAft>
                  <a:spcPct val="0"/>
                </a:spcAft>
                <a:buFontTx/>
                <a:buNone/>
              </a:pPr>
              <a:t>17</a:t>
            </a:fld>
            <a:endParaRPr lang="en-US" altLang="en-US" sz="1200"/>
          </a:p>
        </p:txBody>
      </p:sp>
      <p:sp>
        <p:nvSpPr>
          <p:cNvPr id="34821" name="TextBox 7">
            <a:extLst>
              <a:ext uri="{FF2B5EF4-FFF2-40B4-BE49-F238E27FC236}">
                <a16:creationId xmlns:a16="http://schemas.microsoft.com/office/drawing/2014/main" id="{3FE005F4-5591-1BF1-FAB2-C7D44367D477}"/>
              </a:ext>
            </a:extLst>
          </p:cNvPr>
          <p:cNvSpPr txBox="1">
            <a:spLocks noChangeArrowheads="1"/>
          </p:cNvSpPr>
          <p:nvPr/>
        </p:nvSpPr>
        <p:spPr bwMode="auto">
          <a:xfrm>
            <a:off x="403225" y="1519238"/>
            <a:ext cx="117887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Lives with a large number of people who are not family</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Is always accompanied by a third party</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Always lets another person speak for them</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Is not allowed to contact their friends or family</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Shows signs of physical and/or sexual abuse</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Has brands or intentional scarring on their body</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Appears malnourished, sleep-deprived, or weak</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Displays paranoid behavior</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Acts fearful, depressed, submissive, uncooperative, or tense when speaking with law enforcement</a:t>
            </a:r>
          </a:p>
          <a:p>
            <a:pPr eaLnBrk="1" hangingPunct="1">
              <a:lnSpc>
                <a:spcPct val="100000"/>
              </a:lnSpc>
              <a:spcBef>
                <a:spcPct val="0"/>
              </a:spcBef>
              <a:spcAft>
                <a:spcPts val="600"/>
              </a:spcAft>
            </a:pPr>
            <a:r>
              <a:rPr lang="en-US" altLang="en-US" sz="2200" dirty="0">
                <a:latin typeface="Arial" panose="020B0604020202020204" pitchFamily="34" charset="0"/>
                <a:cs typeface="Arial" panose="020B0604020202020204" pitchFamily="34" charset="0"/>
              </a:rPr>
              <a:t>Owns expensive or high-end goods that they can not afford on their own</a:t>
            </a:r>
          </a:p>
        </p:txBody>
      </p:sp>
      <p:sp>
        <p:nvSpPr>
          <p:cNvPr id="34822" name="TextBox 6">
            <a:extLst>
              <a:ext uri="{FF2B5EF4-FFF2-40B4-BE49-F238E27FC236}">
                <a16:creationId xmlns:a16="http://schemas.microsoft.com/office/drawing/2014/main" id="{712C6790-5F69-3B0F-0B4F-596F89A2EFBD}"/>
              </a:ext>
            </a:extLst>
          </p:cNvPr>
          <p:cNvSpPr txBox="1">
            <a:spLocks noChangeArrowheads="1"/>
          </p:cNvSpPr>
          <p:nvPr/>
        </p:nvSpPr>
        <p:spPr bwMode="auto">
          <a:xfrm>
            <a:off x="538843" y="397746"/>
            <a:ext cx="848292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General Red Flags, cont.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Slide Number Placeholder 3">
            <a:extLst>
              <a:ext uri="{FF2B5EF4-FFF2-40B4-BE49-F238E27FC236}">
                <a16:creationId xmlns:a16="http://schemas.microsoft.com/office/drawing/2014/main" id="{8E3907E7-5090-9DAC-A2F4-350415D0F4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E6EEF27C-D5FA-4FA0-9650-23335EBBC13E}" type="slidenum">
              <a:rPr lang="en-US" altLang="en-US" sz="1200" smtClean="0"/>
              <a:pPr fontAlgn="base">
                <a:lnSpc>
                  <a:spcPct val="100000"/>
                </a:lnSpc>
                <a:spcBef>
                  <a:spcPct val="0"/>
                </a:spcBef>
                <a:spcAft>
                  <a:spcPct val="0"/>
                </a:spcAft>
                <a:buFontTx/>
                <a:buNone/>
              </a:pPr>
              <a:t>18</a:t>
            </a:fld>
            <a:endParaRPr lang="en-US" altLang="en-US" sz="1200"/>
          </a:p>
        </p:txBody>
      </p:sp>
      <p:pic>
        <p:nvPicPr>
          <p:cNvPr id="36867" name="Picture 8">
            <a:extLst>
              <a:ext uri="{FF2B5EF4-FFF2-40B4-BE49-F238E27FC236}">
                <a16:creationId xmlns:a16="http://schemas.microsoft.com/office/drawing/2014/main" id="{B79D7269-C6DA-3596-2EC2-A1486A034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54" r="-1924"/>
          <a:stretch>
            <a:fillRect/>
          </a:stretch>
        </p:blipFill>
        <p:spPr bwMode="auto">
          <a:xfrm rot="16200000">
            <a:off x="5462588" y="128587"/>
            <a:ext cx="1266825" cy="1219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7">
            <a:extLst>
              <a:ext uri="{FF2B5EF4-FFF2-40B4-BE49-F238E27FC236}">
                <a16:creationId xmlns:a16="http://schemas.microsoft.com/office/drawing/2014/main" id="{0270BB35-A9FE-13E8-7DF7-F2A262BF5B84}"/>
              </a:ext>
            </a:extLst>
          </p:cNvPr>
          <p:cNvSpPr txBox="1">
            <a:spLocks noChangeArrowheads="1"/>
          </p:cNvSpPr>
          <p:nvPr/>
        </p:nvSpPr>
        <p:spPr bwMode="auto">
          <a:xfrm>
            <a:off x="1068647" y="2208316"/>
            <a:ext cx="10558494"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buFont typeface="Arial" panose="020B0604020202020204" pitchFamily="34" charset="0"/>
              <a:buChar char="•"/>
            </a:pPr>
            <a:r>
              <a:rPr lang="en-US" altLang="en-US" sz="2600">
                <a:latin typeface="Arial" panose="020B0604020202020204" pitchFamily="34" charset="0"/>
                <a:cs typeface="Arial" panose="020B0604020202020204" pitchFamily="34" charset="0"/>
              </a:rPr>
              <a:t>Interest (romantic or friendly)</a:t>
            </a:r>
          </a:p>
          <a:p>
            <a:pPr eaLnBrk="1" hangingPunct="1">
              <a:spcAft>
                <a:spcPts val="600"/>
              </a:spcAft>
              <a:buFont typeface="Arial" panose="020B0604020202020204" pitchFamily="34" charset="0"/>
              <a:buChar char="•"/>
            </a:pPr>
            <a:r>
              <a:rPr lang="en-US" altLang="en-US" sz="2600">
                <a:latin typeface="Arial" panose="020B0604020202020204" pitchFamily="34" charset="0"/>
                <a:cs typeface="Arial" panose="020B0604020202020204" pitchFamily="34" charset="0"/>
              </a:rPr>
              <a:t>Change in behavior and physical appearance  </a:t>
            </a:r>
          </a:p>
          <a:p>
            <a:pPr eaLnBrk="1" hangingPunct="1">
              <a:spcAft>
                <a:spcPts val="600"/>
              </a:spcAft>
              <a:buFont typeface="Arial" panose="020B0604020202020204" pitchFamily="34" charset="0"/>
              <a:buChar char="•"/>
            </a:pPr>
            <a:r>
              <a:rPr lang="en-US" altLang="en-US" sz="2600">
                <a:latin typeface="Arial" panose="020B0604020202020204" pitchFamily="34" charset="0"/>
                <a:cs typeface="Arial" panose="020B0604020202020204" pitchFamily="34" charset="0"/>
              </a:rPr>
              <a:t>Refusal of health care and neglecting medical treatment  </a:t>
            </a:r>
          </a:p>
          <a:p>
            <a:pPr eaLnBrk="1" hangingPunct="1">
              <a:spcAft>
                <a:spcPts val="600"/>
              </a:spcAft>
              <a:buFont typeface="Arial" panose="020B0604020202020204" pitchFamily="34" charset="0"/>
              <a:buChar char="•"/>
            </a:pPr>
            <a:r>
              <a:rPr lang="en-US" altLang="en-US" sz="2600">
                <a:latin typeface="Arial" panose="020B0604020202020204" pitchFamily="34" charset="0"/>
                <a:ea typeface="Calibri" panose="020F0502020204030204" pitchFamily="34" charset="0"/>
                <a:cs typeface="Arial" panose="020B0604020202020204" pitchFamily="34" charset="0"/>
              </a:rPr>
              <a:t>Someone attempting to remove/distance/isolate the individual from their supports</a:t>
            </a:r>
            <a:endParaRPr lang="en-US" altLang="en-US" sz="2600">
              <a:latin typeface="Arial" panose="020B0604020202020204" pitchFamily="34" charset="0"/>
              <a:cs typeface="Arial" panose="020B0604020202020204" pitchFamily="34" charset="0"/>
            </a:endParaRPr>
          </a:p>
          <a:p>
            <a:pPr eaLnBrk="1" hangingPunct="1">
              <a:spcAft>
                <a:spcPts val="600"/>
              </a:spcAft>
              <a:buFont typeface="Arial" panose="020B0604020202020204" pitchFamily="34" charset="0"/>
              <a:buChar char="•"/>
            </a:pPr>
            <a:r>
              <a:rPr lang="en-US" altLang="en-US" sz="2600">
                <a:latin typeface="Arial" panose="020B0604020202020204" pitchFamily="34" charset="0"/>
                <a:cs typeface="Arial" panose="020B0604020202020204" pitchFamily="34" charset="0"/>
              </a:rPr>
              <a:t>Lack of access to personal and/or financial documentation and assets, etc.</a:t>
            </a:r>
          </a:p>
        </p:txBody>
      </p:sp>
      <p:sp>
        <p:nvSpPr>
          <p:cNvPr id="36869" name="TextBox 9">
            <a:extLst>
              <a:ext uri="{FF2B5EF4-FFF2-40B4-BE49-F238E27FC236}">
                <a16:creationId xmlns:a16="http://schemas.microsoft.com/office/drawing/2014/main" id="{015FB0FE-B22E-2EEB-CE79-7F07577969A5}"/>
              </a:ext>
            </a:extLst>
          </p:cNvPr>
          <p:cNvSpPr txBox="1">
            <a:spLocks noChangeArrowheads="1"/>
          </p:cNvSpPr>
          <p:nvPr/>
        </p:nvSpPr>
        <p:spPr bwMode="auto">
          <a:xfrm>
            <a:off x="1395787" y="485690"/>
            <a:ext cx="95883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latin typeface="Arial" panose="020B0604020202020204" pitchFamily="34" charset="0"/>
                <a:cs typeface="Arial" panose="020B0604020202020204" pitchFamily="34" charset="0"/>
              </a:rPr>
              <a:t>Red Flags for Individuals </a:t>
            </a:r>
          </a:p>
          <a:p>
            <a:pPr algn="ctr" eaLnBrk="1" hangingPunct="1">
              <a:lnSpc>
                <a:spcPct val="100000"/>
              </a:lnSpc>
              <a:spcBef>
                <a:spcPct val="0"/>
              </a:spcBef>
              <a:buFontTx/>
              <a:buNone/>
            </a:pPr>
            <a:r>
              <a:rPr lang="en-US" altLang="en-US" sz="4800" b="1">
                <a:latin typeface="Arial" panose="020B0604020202020204" pitchFamily="34" charset="0"/>
                <a:cs typeface="Arial" panose="020B0604020202020204" pitchFamily="34" charset="0"/>
              </a:rPr>
              <a:t>with Disabilities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a:extLst>
              <a:ext uri="{FF2B5EF4-FFF2-40B4-BE49-F238E27FC236}">
                <a16:creationId xmlns:a16="http://schemas.microsoft.com/office/drawing/2014/main" id="{6B1762E6-E78F-3357-1AC1-3C6F9F6A7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008" r="-28651"/>
          <a:stretch>
            <a:fillRect/>
          </a:stretch>
        </p:blipFill>
        <p:spPr bwMode="auto">
          <a:xfrm>
            <a:off x="0" y="0"/>
            <a:ext cx="1665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Slide Number Placeholder 4">
            <a:extLst>
              <a:ext uri="{FF2B5EF4-FFF2-40B4-BE49-F238E27FC236}">
                <a16:creationId xmlns:a16="http://schemas.microsoft.com/office/drawing/2014/main" id="{D221ED7E-C896-1737-843B-284980646C7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2B14C3C9-68A7-4827-92A8-E5FF187C0835}" type="slidenum">
              <a:rPr lang="en-US" altLang="en-US" sz="1200" smtClean="0"/>
              <a:pPr fontAlgn="base">
                <a:lnSpc>
                  <a:spcPct val="100000"/>
                </a:lnSpc>
                <a:spcBef>
                  <a:spcPct val="0"/>
                </a:spcBef>
                <a:spcAft>
                  <a:spcPct val="0"/>
                </a:spcAft>
                <a:buFontTx/>
                <a:buNone/>
              </a:pPr>
              <a:t>19</a:t>
            </a:fld>
            <a:endParaRPr lang="en-US" altLang="en-US" sz="1200"/>
          </a:p>
        </p:txBody>
      </p:sp>
      <p:sp>
        <p:nvSpPr>
          <p:cNvPr id="38916" name="TextBox 10">
            <a:extLst>
              <a:ext uri="{FF2B5EF4-FFF2-40B4-BE49-F238E27FC236}">
                <a16:creationId xmlns:a16="http://schemas.microsoft.com/office/drawing/2014/main" id="{EA2739E1-A716-DA51-E72A-F5915E7E2915}"/>
              </a:ext>
            </a:extLst>
          </p:cNvPr>
          <p:cNvSpPr txBox="1">
            <a:spLocks noChangeArrowheads="1"/>
          </p:cNvSpPr>
          <p:nvPr/>
        </p:nvSpPr>
        <p:spPr bwMode="auto">
          <a:xfrm>
            <a:off x="2024063" y="252413"/>
            <a:ext cx="84677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Behavioral Signs of Abuse</a:t>
            </a:r>
          </a:p>
        </p:txBody>
      </p:sp>
      <p:graphicFrame>
        <p:nvGraphicFramePr>
          <p:cNvPr id="2" name="Content Placeholder 2">
            <a:extLst>
              <a:ext uri="{FF2B5EF4-FFF2-40B4-BE49-F238E27FC236}">
                <a16:creationId xmlns:a16="http://schemas.microsoft.com/office/drawing/2014/main" id="{ED18B296-5FAB-5414-8D91-C6AEEB5857C1}"/>
              </a:ext>
            </a:extLst>
          </p:cNvPr>
          <p:cNvGraphicFramePr>
            <a:graphicFrameLocks/>
          </p:cNvGraphicFramePr>
          <p:nvPr/>
        </p:nvGraphicFramePr>
        <p:xfrm>
          <a:off x="571499" y="1228725"/>
          <a:ext cx="11225894" cy="5343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lide Number Placeholder 3">
            <a:extLst>
              <a:ext uri="{FF2B5EF4-FFF2-40B4-BE49-F238E27FC236}">
                <a16:creationId xmlns:a16="http://schemas.microsoft.com/office/drawing/2014/main" id="{C5678204-F164-1E71-F9ED-3DDE3DEE73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6FDDE3A-41B0-428B-8B19-BD35CA1F494E}" type="slidenum">
              <a:rPr lang="en-US" altLang="en-US" sz="1200" smtClean="0"/>
              <a:pPr fontAlgn="base">
                <a:lnSpc>
                  <a:spcPct val="100000"/>
                </a:lnSpc>
                <a:spcBef>
                  <a:spcPct val="0"/>
                </a:spcBef>
                <a:spcAft>
                  <a:spcPct val="0"/>
                </a:spcAft>
                <a:buFontTx/>
                <a:buNone/>
              </a:pPr>
              <a:t>2</a:t>
            </a:fld>
            <a:endParaRPr lang="en-US" altLang="en-US" sz="1200"/>
          </a:p>
        </p:txBody>
      </p:sp>
      <p:pic>
        <p:nvPicPr>
          <p:cNvPr id="4099" name="Picture 8">
            <a:extLst>
              <a:ext uri="{FF2B5EF4-FFF2-40B4-BE49-F238E27FC236}">
                <a16:creationId xmlns:a16="http://schemas.microsoft.com/office/drawing/2014/main" id="{2D552E30-5A81-BB44-4331-93CF277AF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154" r="-1924"/>
          <a:stretch>
            <a:fillRect/>
          </a:stretch>
        </p:blipFill>
        <p:spPr bwMode="auto">
          <a:xfrm>
            <a:off x="0" y="0"/>
            <a:ext cx="126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nline Media 2" title="Too Close to Home - Documentary on South Florida Human Trafficking - Trailer">
            <a:hlinkClick r:id="" action="ppaction://media"/>
            <a:extLst>
              <a:ext uri="{FF2B5EF4-FFF2-40B4-BE49-F238E27FC236}">
                <a16:creationId xmlns:a16="http://schemas.microsoft.com/office/drawing/2014/main" id="{D076FAA0-CE94-47BE-918B-AF175E16F4AD}"/>
              </a:ext>
            </a:extLst>
          </p:cNvPr>
          <p:cNvPicPr>
            <a:picLocks noRot="1" noChangeAspect="1"/>
          </p:cNvPicPr>
          <p:nvPr>
            <a:videoFile r:link="rId1"/>
          </p:nvPr>
        </p:nvPicPr>
        <p:blipFill>
          <a:blip r:embed="rId5"/>
          <a:stretch>
            <a:fillRect/>
          </a:stretch>
        </p:blipFill>
        <p:spPr>
          <a:xfrm>
            <a:off x="1128013" y="210746"/>
            <a:ext cx="10877174" cy="6145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Slide Number Placeholder 3">
            <a:extLst>
              <a:ext uri="{FF2B5EF4-FFF2-40B4-BE49-F238E27FC236}">
                <a16:creationId xmlns:a16="http://schemas.microsoft.com/office/drawing/2014/main" id="{333A11C4-55D4-416D-631E-59376DCBBC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F5AF791F-7075-4DBF-928E-0A7125870079}" type="slidenum">
              <a:rPr lang="en-US" altLang="en-US" sz="1200" smtClean="0"/>
              <a:pPr fontAlgn="base">
                <a:lnSpc>
                  <a:spcPct val="100000"/>
                </a:lnSpc>
                <a:spcBef>
                  <a:spcPct val="0"/>
                </a:spcBef>
                <a:spcAft>
                  <a:spcPct val="0"/>
                </a:spcAft>
                <a:buFontTx/>
                <a:buNone/>
              </a:pPr>
              <a:t>20</a:t>
            </a:fld>
            <a:endParaRPr lang="en-US" altLang="en-US" sz="1200"/>
          </a:p>
        </p:txBody>
      </p:sp>
      <p:pic>
        <p:nvPicPr>
          <p:cNvPr id="40963" name="Picture 8">
            <a:extLst>
              <a:ext uri="{FF2B5EF4-FFF2-40B4-BE49-F238E27FC236}">
                <a16:creationId xmlns:a16="http://schemas.microsoft.com/office/drawing/2014/main" id="{4FF7CA6A-7DDE-98B4-15F1-C7A1B11A1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54" r="-1924"/>
          <a:stretch>
            <a:fillRect/>
          </a:stretch>
        </p:blipFill>
        <p:spPr bwMode="auto">
          <a:xfrm>
            <a:off x="0" y="0"/>
            <a:ext cx="126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7">
            <a:extLst>
              <a:ext uri="{FF2B5EF4-FFF2-40B4-BE49-F238E27FC236}">
                <a16:creationId xmlns:a16="http://schemas.microsoft.com/office/drawing/2014/main" id="{2B8D115D-E343-9240-EF15-42CE5CCF1DE1}"/>
              </a:ext>
            </a:extLst>
          </p:cNvPr>
          <p:cNvSpPr txBox="1">
            <a:spLocks noChangeArrowheads="1"/>
          </p:cNvSpPr>
          <p:nvPr/>
        </p:nvSpPr>
        <p:spPr bwMode="auto">
          <a:xfrm>
            <a:off x="1195695" y="1652331"/>
            <a:ext cx="2835275"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500" b="1">
                <a:latin typeface="Arial" panose="020B0604020202020204" pitchFamily="34" charset="0"/>
                <a:cs typeface="Arial" panose="020B0604020202020204" pitchFamily="34" charset="0"/>
              </a:rPr>
              <a:t>Signs of </a:t>
            </a:r>
          </a:p>
          <a:p>
            <a:pPr algn="ctr" eaLnBrk="1" hangingPunct="1">
              <a:lnSpc>
                <a:spcPct val="100000"/>
              </a:lnSpc>
              <a:spcBef>
                <a:spcPct val="0"/>
              </a:spcBef>
              <a:buFontTx/>
              <a:buNone/>
            </a:pPr>
            <a:r>
              <a:rPr lang="en-US" altLang="en-US" sz="5500" b="1">
                <a:latin typeface="Arial" panose="020B0604020202020204" pitchFamily="34" charset="0"/>
                <a:cs typeface="Arial" panose="020B0604020202020204" pitchFamily="34" charset="0"/>
              </a:rPr>
              <a:t>Sexual </a:t>
            </a:r>
          </a:p>
          <a:p>
            <a:pPr algn="ctr" eaLnBrk="1" hangingPunct="1">
              <a:lnSpc>
                <a:spcPct val="100000"/>
              </a:lnSpc>
              <a:spcBef>
                <a:spcPct val="0"/>
              </a:spcBef>
              <a:buFontTx/>
              <a:buNone/>
            </a:pPr>
            <a:r>
              <a:rPr lang="en-US" altLang="en-US" sz="5500" b="1">
                <a:latin typeface="Arial" panose="020B0604020202020204" pitchFamily="34" charset="0"/>
                <a:cs typeface="Arial" panose="020B0604020202020204" pitchFamily="34" charset="0"/>
              </a:rPr>
              <a:t>Abuse</a:t>
            </a:r>
          </a:p>
          <a:p>
            <a:pPr algn="ctr" eaLnBrk="1" hangingPunct="1">
              <a:lnSpc>
                <a:spcPct val="100000"/>
              </a:lnSpc>
              <a:spcBef>
                <a:spcPct val="0"/>
              </a:spcBef>
              <a:buFontTx/>
              <a:buNone/>
            </a:pPr>
            <a:endParaRPr lang="en-US" altLang="en-US" sz="550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90301E3-7730-5E4E-D331-DBCB03E37E56}"/>
              </a:ext>
            </a:extLst>
          </p:cNvPr>
          <p:cNvGrpSpPr/>
          <p:nvPr/>
        </p:nvGrpSpPr>
        <p:grpSpPr>
          <a:xfrm>
            <a:off x="4030970" y="92486"/>
            <a:ext cx="7767374" cy="823973"/>
            <a:chOff x="0" y="1025"/>
            <a:chExt cx="7767374" cy="823973"/>
          </a:xfrm>
        </p:grpSpPr>
        <p:sp>
          <p:nvSpPr>
            <p:cNvPr id="27" name="Rectangle: Rounded Corners 26">
              <a:extLst>
                <a:ext uri="{FF2B5EF4-FFF2-40B4-BE49-F238E27FC236}">
                  <a16:creationId xmlns:a16="http://schemas.microsoft.com/office/drawing/2014/main" id="{E0C7F19A-BD20-82F2-C3A0-870F85C16CA8}"/>
                </a:ext>
              </a:extLst>
            </p:cNvPr>
            <p:cNvSpPr/>
            <p:nvPr/>
          </p:nvSpPr>
          <p:spPr>
            <a:xfrm>
              <a:off x="0" y="1025"/>
              <a:ext cx="7767374" cy="823973"/>
            </a:xfrm>
            <a:prstGeom prst="roundRect">
              <a:avLst/>
            </a:prstGeom>
            <a:solidFill>
              <a:srgbClr val="61ADB9">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28" name="Rectangle: Rounded Corners 4">
              <a:extLst>
                <a:ext uri="{FF2B5EF4-FFF2-40B4-BE49-F238E27FC236}">
                  <a16:creationId xmlns:a16="http://schemas.microsoft.com/office/drawing/2014/main" id="{D603E6C3-BB21-1D45-D674-16632DBF74D4}"/>
                </a:ext>
              </a:extLst>
            </p:cNvPr>
            <p:cNvSpPr txBox="1"/>
            <p:nvPr/>
          </p:nvSpPr>
          <p:spPr>
            <a:xfrm>
              <a:off x="40223" y="41248"/>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Frequent urinary tract infections or yeast infections</a:t>
              </a:r>
            </a:p>
          </p:txBody>
        </p:sp>
      </p:grpSp>
      <p:grpSp>
        <p:nvGrpSpPr>
          <p:cNvPr id="6" name="Group 5">
            <a:extLst>
              <a:ext uri="{FF2B5EF4-FFF2-40B4-BE49-F238E27FC236}">
                <a16:creationId xmlns:a16="http://schemas.microsoft.com/office/drawing/2014/main" id="{DFF9A0A0-A9A8-B8DF-BD33-98E6F8B75CEE}"/>
              </a:ext>
            </a:extLst>
          </p:cNvPr>
          <p:cNvGrpSpPr/>
          <p:nvPr/>
        </p:nvGrpSpPr>
        <p:grpSpPr>
          <a:xfrm>
            <a:off x="4030970" y="926205"/>
            <a:ext cx="7767374" cy="823973"/>
            <a:chOff x="0" y="834744"/>
            <a:chExt cx="7767374" cy="823973"/>
          </a:xfrm>
        </p:grpSpPr>
        <p:sp>
          <p:nvSpPr>
            <p:cNvPr id="25" name="Rectangle: Rounded Corners 24">
              <a:extLst>
                <a:ext uri="{FF2B5EF4-FFF2-40B4-BE49-F238E27FC236}">
                  <a16:creationId xmlns:a16="http://schemas.microsoft.com/office/drawing/2014/main" id="{9A3CB40C-084E-6B1A-4077-1FDF3CCF6E2E}"/>
                </a:ext>
              </a:extLst>
            </p:cNvPr>
            <p:cNvSpPr/>
            <p:nvPr/>
          </p:nvSpPr>
          <p:spPr>
            <a:xfrm>
              <a:off x="0" y="834744"/>
              <a:ext cx="7767374" cy="823973"/>
            </a:xfrm>
            <a:prstGeom prst="roundRect">
              <a:avLst/>
            </a:prstGeom>
            <a:solidFill>
              <a:srgbClr val="61ADB9">
                <a:hueOff val="431310"/>
                <a:satOff val="1541"/>
                <a:lumOff val="1849"/>
                <a:alphaOff val="0"/>
              </a:srgbClr>
            </a:solidFill>
            <a:ln w="12700" cap="flat" cmpd="sng" algn="ctr">
              <a:solidFill>
                <a:srgbClr val="FFFFFF">
                  <a:hueOff val="0"/>
                  <a:satOff val="0"/>
                  <a:lumOff val="0"/>
                  <a:alphaOff val="0"/>
                </a:srgbClr>
              </a:solidFill>
              <a:prstDash val="solid"/>
              <a:miter lim="800000"/>
            </a:ln>
            <a:effectLst/>
          </p:spPr>
        </p:sp>
        <p:sp>
          <p:nvSpPr>
            <p:cNvPr id="26" name="Rectangle: Rounded Corners 6">
              <a:extLst>
                <a:ext uri="{FF2B5EF4-FFF2-40B4-BE49-F238E27FC236}">
                  <a16:creationId xmlns:a16="http://schemas.microsoft.com/office/drawing/2014/main" id="{5A446365-F7AF-0A7E-A56D-428404F05B20}"/>
                </a:ext>
              </a:extLst>
            </p:cNvPr>
            <p:cNvSpPr txBox="1"/>
            <p:nvPr/>
          </p:nvSpPr>
          <p:spPr>
            <a:xfrm>
              <a:off x="40223" y="874967"/>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Painful urination</a:t>
              </a:r>
            </a:p>
          </p:txBody>
        </p:sp>
      </p:grpSp>
      <p:grpSp>
        <p:nvGrpSpPr>
          <p:cNvPr id="7" name="Group 6">
            <a:extLst>
              <a:ext uri="{FF2B5EF4-FFF2-40B4-BE49-F238E27FC236}">
                <a16:creationId xmlns:a16="http://schemas.microsoft.com/office/drawing/2014/main" id="{7BEF1EB2-EBCC-4E29-EC26-BEE8E1291370}"/>
              </a:ext>
            </a:extLst>
          </p:cNvPr>
          <p:cNvGrpSpPr/>
          <p:nvPr/>
        </p:nvGrpSpPr>
        <p:grpSpPr>
          <a:xfrm>
            <a:off x="4030970" y="1759924"/>
            <a:ext cx="7767374" cy="823973"/>
            <a:chOff x="0" y="1668463"/>
            <a:chExt cx="7767374" cy="823973"/>
          </a:xfrm>
        </p:grpSpPr>
        <p:sp>
          <p:nvSpPr>
            <p:cNvPr id="23" name="Rectangle: Rounded Corners 22">
              <a:extLst>
                <a:ext uri="{FF2B5EF4-FFF2-40B4-BE49-F238E27FC236}">
                  <a16:creationId xmlns:a16="http://schemas.microsoft.com/office/drawing/2014/main" id="{EC99926F-0054-B3DD-888D-1296D1E80BA6}"/>
                </a:ext>
              </a:extLst>
            </p:cNvPr>
            <p:cNvSpPr/>
            <p:nvPr/>
          </p:nvSpPr>
          <p:spPr>
            <a:xfrm>
              <a:off x="0" y="1668463"/>
              <a:ext cx="7767374" cy="823973"/>
            </a:xfrm>
            <a:prstGeom prst="roundRect">
              <a:avLst/>
            </a:prstGeom>
            <a:solidFill>
              <a:srgbClr val="61ADB9">
                <a:hueOff val="862619"/>
                <a:satOff val="3082"/>
                <a:lumOff val="3697"/>
                <a:alphaOff val="0"/>
              </a:srgbClr>
            </a:solidFill>
            <a:ln w="12700" cap="flat" cmpd="sng" algn="ctr">
              <a:solidFill>
                <a:srgbClr val="FFFFFF">
                  <a:hueOff val="0"/>
                  <a:satOff val="0"/>
                  <a:lumOff val="0"/>
                  <a:alphaOff val="0"/>
                </a:srgbClr>
              </a:solidFill>
              <a:prstDash val="solid"/>
              <a:miter lim="800000"/>
            </a:ln>
            <a:effectLst/>
          </p:spPr>
        </p:sp>
        <p:sp>
          <p:nvSpPr>
            <p:cNvPr id="24" name="Rectangle: Rounded Corners 8">
              <a:extLst>
                <a:ext uri="{FF2B5EF4-FFF2-40B4-BE49-F238E27FC236}">
                  <a16:creationId xmlns:a16="http://schemas.microsoft.com/office/drawing/2014/main" id="{C6678307-649C-462D-D73E-E540FD49EFCF}"/>
                </a:ext>
              </a:extLst>
            </p:cNvPr>
            <p:cNvSpPr txBox="1"/>
            <p:nvPr/>
          </p:nvSpPr>
          <p:spPr>
            <a:xfrm>
              <a:off x="40223" y="1708686"/>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Abrasions, bleeding, or bruising in the genital area</a:t>
              </a:r>
            </a:p>
          </p:txBody>
        </p:sp>
      </p:grpSp>
      <p:grpSp>
        <p:nvGrpSpPr>
          <p:cNvPr id="8" name="Group 7">
            <a:extLst>
              <a:ext uri="{FF2B5EF4-FFF2-40B4-BE49-F238E27FC236}">
                <a16:creationId xmlns:a16="http://schemas.microsoft.com/office/drawing/2014/main" id="{AE061C9C-B0C7-7FB8-079E-D278C890A32E}"/>
              </a:ext>
            </a:extLst>
          </p:cNvPr>
          <p:cNvGrpSpPr/>
          <p:nvPr/>
        </p:nvGrpSpPr>
        <p:grpSpPr>
          <a:xfrm>
            <a:off x="4030970" y="2593643"/>
            <a:ext cx="7767374" cy="823973"/>
            <a:chOff x="0" y="2502182"/>
            <a:chExt cx="7767374" cy="823973"/>
          </a:xfrm>
        </p:grpSpPr>
        <p:sp>
          <p:nvSpPr>
            <p:cNvPr id="21" name="Rectangle: Rounded Corners 20">
              <a:extLst>
                <a:ext uri="{FF2B5EF4-FFF2-40B4-BE49-F238E27FC236}">
                  <a16:creationId xmlns:a16="http://schemas.microsoft.com/office/drawing/2014/main" id="{830D4C52-2881-0E4B-54CF-CADAFB8DC1BF}"/>
                </a:ext>
              </a:extLst>
            </p:cNvPr>
            <p:cNvSpPr/>
            <p:nvPr/>
          </p:nvSpPr>
          <p:spPr>
            <a:xfrm>
              <a:off x="0" y="2502182"/>
              <a:ext cx="7767374" cy="823973"/>
            </a:xfrm>
            <a:prstGeom prst="roundRect">
              <a:avLst/>
            </a:prstGeom>
            <a:solidFill>
              <a:srgbClr val="61ADB9">
                <a:hueOff val="1293929"/>
                <a:satOff val="4623"/>
                <a:lumOff val="5546"/>
                <a:alphaOff val="0"/>
              </a:srgbClr>
            </a:solidFill>
            <a:ln w="12700" cap="flat" cmpd="sng" algn="ctr">
              <a:solidFill>
                <a:srgbClr val="FFFFFF">
                  <a:hueOff val="0"/>
                  <a:satOff val="0"/>
                  <a:lumOff val="0"/>
                  <a:alphaOff val="0"/>
                </a:srgbClr>
              </a:solidFill>
              <a:prstDash val="solid"/>
              <a:miter lim="800000"/>
            </a:ln>
            <a:effectLst/>
          </p:spPr>
        </p:sp>
        <p:sp>
          <p:nvSpPr>
            <p:cNvPr id="22" name="Rectangle: Rounded Corners 10">
              <a:extLst>
                <a:ext uri="{FF2B5EF4-FFF2-40B4-BE49-F238E27FC236}">
                  <a16:creationId xmlns:a16="http://schemas.microsoft.com/office/drawing/2014/main" id="{A258FEE1-4573-1642-5BEE-40B21B9A9368}"/>
                </a:ext>
              </a:extLst>
            </p:cNvPr>
            <p:cNvSpPr txBox="1"/>
            <p:nvPr/>
          </p:nvSpPr>
          <p:spPr>
            <a:xfrm>
              <a:off x="40223" y="2542405"/>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Incontinence in someone who was previously toilet-trained</a:t>
              </a:r>
            </a:p>
          </p:txBody>
        </p:sp>
      </p:grpSp>
      <p:grpSp>
        <p:nvGrpSpPr>
          <p:cNvPr id="9" name="Group 8">
            <a:extLst>
              <a:ext uri="{FF2B5EF4-FFF2-40B4-BE49-F238E27FC236}">
                <a16:creationId xmlns:a16="http://schemas.microsoft.com/office/drawing/2014/main" id="{1EC45CB3-D4EE-C16D-42A9-68EE75F8DB39}"/>
              </a:ext>
            </a:extLst>
          </p:cNvPr>
          <p:cNvGrpSpPr/>
          <p:nvPr/>
        </p:nvGrpSpPr>
        <p:grpSpPr>
          <a:xfrm>
            <a:off x="4030970" y="3427362"/>
            <a:ext cx="7767374" cy="823973"/>
            <a:chOff x="0" y="3335901"/>
            <a:chExt cx="7767374" cy="823973"/>
          </a:xfrm>
        </p:grpSpPr>
        <p:sp>
          <p:nvSpPr>
            <p:cNvPr id="19" name="Rectangle: Rounded Corners 18">
              <a:extLst>
                <a:ext uri="{FF2B5EF4-FFF2-40B4-BE49-F238E27FC236}">
                  <a16:creationId xmlns:a16="http://schemas.microsoft.com/office/drawing/2014/main" id="{0C6AE73B-E92B-B5E7-904F-EDDA603B79D6}"/>
                </a:ext>
              </a:extLst>
            </p:cNvPr>
            <p:cNvSpPr/>
            <p:nvPr/>
          </p:nvSpPr>
          <p:spPr>
            <a:xfrm>
              <a:off x="0" y="3335901"/>
              <a:ext cx="7767374" cy="823973"/>
            </a:xfrm>
            <a:prstGeom prst="roundRect">
              <a:avLst/>
            </a:prstGeom>
            <a:solidFill>
              <a:srgbClr val="61ADB9">
                <a:hueOff val="1725239"/>
                <a:satOff val="6163"/>
                <a:lumOff val="7395"/>
                <a:alphaOff val="0"/>
              </a:srgbClr>
            </a:solidFill>
            <a:ln w="12700" cap="flat" cmpd="sng" algn="ctr">
              <a:solidFill>
                <a:srgbClr val="FFFFFF">
                  <a:hueOff val="0"/>
                  <a:satOff val="0"/>
                  <a:lumOff val="0"/>
                  <a:alphaOff val="0"/>
                </a:srgbClr>
              </a:solidFill>
              <a:prstDash val="solid"/>
              <a:miter lim="800000"/>
            </a:ln>
            <a:effectLst/>
          </p:spPr>
        </p:sp>
        <p:sp>
          <p:nvSpPr>
            <p:cNvPr id="20" name="Rectangle: Rounded Corners 12">
              <a:extLst>
                <a:ext uri="{FF2B5EF4-FFF2-40B4-BE49-F238E27FC236}">
                  <a16:creationId xmlns:a16="http://schemas.microsoft.com/office/drawing/2014/main" id="{3B72E908-40A0-6241-9F64-682B67C741D3}"/>
                </a:ext>
              </a:extLst>
            </p:cNvPr>
            <p:cNvSpPr txBox="1"/>
            <p:nvPr/>
          </p:nvSpPr>
          <p:spPr>
            <a:xfrm>
              <a:off x="40223" y="3376124"/>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Frequent sore throats</a:t>
              </a:r>
            </a:p>
          </p:txBody>
        </p:sp>
      </p:grpSp>
      <p:grpSp>
        <p:nvGrpSpPr>
          <p:cNvPr id="10" name="Group 9">
            <a:extLst>
              <a:ext uri="{FF2B5EF4-FFF2-40B4-BE49-F238E27FC236}">
                <a16:creationId xmlns:a16="http://schemas.microsoft.com/office/drawing/2014/main" id="{9A920494-E7E2-8339-5492-6BA8EFF522CF}"/>
              </a:ext>
            </a:extLst>
          </p:cNvPr>
          <p:cNvGrpSpPr/>
          <p:nvPr/>
        </p:nvGrpSpPr>
        <p:grpSpPr>
          <a:xfrm>
            <a:off x="4030970" y="4261081"/>
            <a:ext cx="7767374" cy="823973"/>
            <a:chOff x="0" y="4169620"/>
            <a:chExt cx="7767374" cy="823973"/>
          </a:xfrm>
        </p:grpSpPr>
        <p:sp>
          <p:nvSpPr>
            <p:cNvPr id="17" name="Rectangle: Rounded Corners 16">
              <a:extLst>
                <a:ext uri="{FF2B5EF4-FFF2-40B4-BE49-F238E27FC236}">
                  <a16:creationId xmlns:a16="http://schemas.microsoft.com/office/drawing/2014/main" id="{69CF8524-0178-4121-20F7-21C20294543D}"/>
                </a:ext>
              </a:extLst>
            </p:cNvPr>
            <p:cNvSpPr/>
            <p:nvPr/>
          </p:nvSpPr>
          <p:spPr>
            <a:xfrm>
              <a:off x="0" y="4169620"/>
              <a:ext cx="7767374" cy="823973"/>
            </a:xfrm>
            <a:prstGeom prst="roundRect">
              <a:avLst/>
            </a:prstGeom>
            <a:solidFill>
              <a:srgbClr val="61ADB9">
                <a:hueOff val="2156548"/>
                <a:satOff val="7704"/>
                <a:lumOff val="9244"/>
                <a:alphaOff val="0"/>
              </a:srgbClr>
            </a:solidFill>
            <a:ln w="12700" cap="flat" cmpd="sng" algn="ctr">
              <a:solidFill>
                <a:srgbClr val="FFFFFF">
                  <a:hueOff val="0"/>
                  <a:satOff val="0"/>
                  <a:lumOff val="0"/>
                  <a:alphaOff val="0"/>
                </a:srgbClr>
              </a:solidFill>
              <a:prstDash val="solid"/>
              <a:miter lim="800000"/>
            </a:ln>
            <a:effectLst/>
          </p:spPr>
        </p:sp>
        <p:sp>
          <p:nvSpPr>
            <p:cNvPr id="18" name="Rectangle: Rounded Corners 14">
              <a:extLst>
                <a:ext uri="{FF2B5EF4-FFF2-40B4-BE49-F238E27FC236}">
                  <a16:creationId xmlns:a16="http://schemas.microsoft.com/office/drawing/2014/main" id="{017FB43E-E7F6-CDBD-D2CC-05717F4B93F9}"/>
                </a:ext>
              </a:extLst>
            </p:cNvPr>
            <p:cNvSpPr txBox="1"/>
            <p:nvPr/>
          </p:nvSpPr>
          <p:spPr>
            <a:xfrm>
              <a:off x="40223" y="4209843"/>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Sudden onset of psychosomatic complaints (males most frequently complain of stomach aches while females most frequently report headaches)</a:t>
              </a:r>
            </a:p>
          </p:txBody>
        </p:sp>
      </p:grpSp>
      <p:grpSp>
        <p:nvGrpSpPr>
          <p:cNvPr id="11" name="Group 10">
            <a:extLst>
              <a:ext uri="{FF2B5EF4-FFF2-40B4-BE49-F238E27FC236}">
                <a16:creationId xmlns:a16="http://schemas.microsoft.com/office/drawing/2014/main" id="{80A592BD-D059-F3D6-7069-984153560017}"/>
              </a:ext>
            </a:extLst>
          </p:cNvPr>
          <p:cNvGrpSpPr/>
          <p:nvPr/>
        </p:nvGrpSpPr>
        <p:grpSpPr>
          <a:xfrm>
            <a:off x="4030970" y="5094800"/>
            <a:ext cx="7767374" cy="823973"/>
            <a:chOff x="0" y="5003339"/>
            <a:chExt cx="7767374" cy="823973"/>
          </a:xfrm>
        </p:grpSpPr>
        <p:sp>
          <p:nvSpPr>
            <p:cNvPr id="15" name="Rectangle: Rounded Corners 14">
              <a:extLst>
                <a:ext uri="{FF2B5EF4-FFF2-40B4-BE49-F238E27FC236}">
                  <a16:creationId xmlns:a16="http://schemas.microsoft.com/office/drawing/2014/main" id="{D571077E-0D3C-44E3-6383-2B8E132153C2}"/>
                </a:ext>
              </a:extLst>
            </p:cNvPr>
            <p:cNvSpPr/>
            <p:nvPr/>
          </p:nvSpPr>
          <p:spPr>
            <a:xfrm>
              <a:off x="0" y="5003339"/>
              <a:ext cx="7767374" cy="823973"/>
            </a:xfrm>
            <a:prstGeom prst="roundRect">
              <a:avLst/>
            </a:prstGeom>
            <a:solidFill>
              <a:srgbClr val="61ADB9">
                <a:hueOff val="2587858"/>
                <a:satOff val="9245"/>
                <a:lumOff val="11092"/>
                <a:alphaOff val="0"/>
              </a:srgbClr>
            </a:solidFill>
            <a:ln w="12700" cap="flat" cmpd="sng" algn="ctr">
              <a:solidFill>
                <a:srgbClr val="FFFFFF">
                  <a:hueOff val="0"/>
                  <a:satOff val="0"/>
                  <a:lumOff val="0"/>
                  <a:alphaOff val="0"/>
                </a:srgbClr>
              </a:solidFill>
              <a:prstDash val="solid"/>
              <a:miter lim="800000"/>
            </a:ln>
            <a:effectLst/>
          </p:spPr>
        </p:sp>
        <p:sp>
          <p:nvSpPr>
            <p:cNvPr id="16" name="Rectangle: Rounded Corners 16">
              <a:extLst>
                <a:ext uri="{FF2B5EF4-FFF2-40B4-BE49-F238E27FC236}">
                  <a16:creationId xmlns:a16="http://schemas.microsoft.com/office/drawing/2014/main" id="{22855872-202F-050E-C7CA-1B497628003D}"/>
                </a:ext>
              </a:extLst>
            </p:cNvPr>
            <p:cNvSpPr txBox="1"/>
            <p:nvPr/>
          </p:nvSpPr>
          <p:spPr>
            <a:xfrm>
              <a:off x="40223" y="5043562"/>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Sudden difficulty walking or sitting</a:t>
              </a:r>
            </a:p>
          </p:txBody>
        </p:sp>
      </p:grpSp>
      <p:grpSp>
        <p:nvGrpSpPr>
          <p:cNvPr id="12" name="Group 11">
            <a:extLst>
              <a:ext uri="{FF2B5EF4-FFF2-40B4-BE49-F238E27FC236}">
                <a16:creationId xmlns:a16="http://schemas.microsoft.com/office/drawing/2014/main" id="{968D036E-A02C-B092-60C4-E2CD0BA501B7}"/>
              </a:ext>
            </a:extLst>
          </p:cNvPr>
          <p:cNvGrpSpPr/>
          <p:nvPr/>
        </p:nvGrpSpPr>
        <p:grpSpPr>
          <a:xfrm>
            <a:off x="4030970" y="5928519"/>
            <a:ext cx="7767374" cy="823973"/>
            <a:chOff x="0" y="5837058"/>
            <a:chExt cx="7767374" cy="823973"/>
          </a:xfrm>
        </p:grpSpPr>
        <p:sp>
          <p:nvSpPr>
            <p:cNvPr id="13" name="Rectangle: Rounded Corners 12">
              <a:extLst>
                <a:ext uri="{FF2B5EF4-FFF2-40B4-BE49-F238E27FC236}">
                  <a16:creationId xmlns:a16="http://schemas.microsoft.com/office/drawing/2014/main" id="{DA54FAAC-9BDE-CF4C-CD6C-D695DCE376B1}"/>
                </a:ext>
              </a:extLst>
            </p:cNvPr>
            <p:cNvSpPr/>
            <p:nvPr/>
          </p:nvSpPr>
          <p:spPr>
            <a:xfrm>
              <a:off x="0" y="5837058"/>
              <a:ext cx="7767374" cy="823973"/>
            </a:xfrm>
            <a:prstGeom prst="roundRect">
              <a:avLst/>
            </a:prstGeom>
            <a:solidFill>
              <a:srgbClr val="61ADB9">
                <a:hueOff val="3019167"/>
                <a:satOff val="10786"/>
                <a:lumOff val="12941"/>
                <a:alphaOff val="0"/>
              </a:srgbClr>
            </a:solidFill>
            <a:ln w="12700" cap="flat" cmpd="sng" algn="ctr">
              <a:solidFill>
                <a:srgbClr val="FFFFFF">
                  <a:hueOff val="0"/>
                  <a:satOff val="0"/>
                  <a:lumOff val="0"/>
                  <a:alphaOff val="0"/>
                </a:srgbClr>
              </a:solidFill>
              <a:prstDash val="solid"/>
              <a:miter lim="800000"/>
            </a:ln>
            <a:effectLst/>
          </p:spPr>
        </p:sp>
        <p:sp>
          <p:nvSpPr>
            <p:cNvPr id="14" name="Rectangle: Rounded Corners 18">
              <a:extLst>
                <a:ext uri="{FF2B5EF4-FFF2-40B4-BE49-F238E27FC236}">
                  <a16:creationId xmlns:a16="http://schemas.microsoft.com/office/drawing/2014/main" id="{D6C080CD-D5D5-D6A5-F341-02866658B901}"/>
                </a:ext>
              </a:extLst>
            </p:cNvPr>
            <p:cNvSpPr txBox="1"/>
            <p:nvPr/>
          </p:nvSpPr>
          <p:spPr>
            <a:xfrm>
              <a:off x="40223" y="5877281"/>
              <a:ext cx="7686928" cy="743527"/>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l"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Vaginal or rectal pain</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5">
            <a:extLst>
              <a:ext uri="{FF2B5EF4-FFF2-40B4-BE49-F238E27FC236}">
                <a16:creationId xmlns:a16="http://schemas.microsoft.com/office/drawing/2014/main" id="{F0F1E8F0-1074-FCF6-F299-EDB6193CF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4" r="15154"/>
          <a:stretch>
            <a:fillRect/>
          </a:stretch>
        </p:blipFill>
        <p:spPr bwMode="auto">
          <a:xfrm>
            <a:off x="11010900" y="0"/>
            <a:ext cx="118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Slide Number Placeholder 4">
            <a:extLst>
              <a:ext uri="{FF2B5EF4-FFF2-40B4-BE49-F238E27FC236}">
                <a16:creationId xmlns:a16="http://schemas.microsoft.com/office/drawing/2014/main" id="{EACE512F-1FBE-FF83-3FFD-FC85343CCA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8D275A2-9DA9-4460-A867-9E0A738CBC46}" type="slidenum">
              <a:rPr lang="en-US" altLang="en-US" sz="1200" smtClean="0"/>
              <a:pPr fontAlgn="base">
                <a:lnSpc>
                  <a:spcPct val="100000"/>
                </a:lnSpc>
                <a:spcBef>
                  <a:spcPct val="0"/>
                </a:spcBef>
                <a:spcAft>
                  <a:spcPct val="0"/>
                </a:spcAft>
                <a:buFontTx/>
                <a:buNone/>
              </a:pPr>
              <a:t>21</a:t>
            </a:fld>
            <a:endParaRPr lang="en-US" altLang="en-US" sz="1200"/>
          </a:p>
        </p:txBody>
      </p:sp>
      <p:sp>
        <p:nvSpPr>
          <p:cNvPr id="41988" name="TextBox 7">
            <a:extLst>
              <a:ext uri="{FF2B5EF4-FFF2-40B4-BE49-F238E27FC236}">
                <a16:creationId xmlns:a16="http://schemas.microsoft.com/office/drawing/2014/main" id="{F0F4ABC9-D3D8-2F0E-3FB7-7AD6D3A47916}"/>
              </a:ext>
            </a:extLst>
          </p:cNvPr>
          <p:cNvSpPr txBox="1">
            <a:spLocks noChangeArrowheads="1"/>
          </p:cNvSpPr>
          <p:nvPr/>
        </p:nvSpPr>
        <p:spPr bwMode="auto">
          <a:xfrm>
            <a:off x="658797" y="2242138"/>
            <a:ext cx="401438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dirty="0">
                <a:latin typeface="Arial" panose="020B0604020202020204" pitchFamily="34" charset="0"/>
                <a:cs typeface="Arial" panose="020B0604020202020204" pitchFamily="34" charset="0"/>
              </a:rPr>
              <a:t>Signs </a:t>
            </a:r>
          </a:p>
          <a:p>
            <a:pPr algn="ctr" eaLnBrk="1" hangingPunct="1">
              <a:lnSpc>
                <a:spcPct val="100000"/>
              </a:lnSpc>
              <a:spcBef>
                <a:spcPct val="0"/>
              </a:spcBef>
              <a:buFontTx/>
              <a:buNone/>
            </a:pPr>
            <a:r>
              <a:rPr lang="en-US" altLang="en-US" sz="5000" b="1" dirty="0">
                <a:latin typeface="Arial" panose="020B0604020202020204" pitchFamily="34" charset="0"/>
                <a:cs typeface="Arial" panose="020B0604020202020204" pitchFamily="34" charset="0"/>
              </a:rPr>
              <a:t>of </a:t>
            </a:r>
          </a:p>
          <a:p>
            <a:pPr algn="ctr" eaLnBrk="1" hangingPunct="1">
              <a:lnSpc>
                <a:spcPct val="100000"/>
              </a:lnSpc>
              <a:spcBef>
                <a:spcPct val="0"/>
              </a:spcBef>
              <a:buFontTx/>
              <a:buNone/>
            </a:pPr>
            <a:r>
              <a:rPr lang="en-US" altLang="en-US" sz="5000" b="1" dirty="0">
                <a:latin typeface="Arial" panose="020B0604020202020204" pitchFamily="34" charset="0"/>
                <a:cs typeface="Arial" panose="020B0604020202020204" pitchFamily="34" charset="0"/>
              </a:rPr>
              <a:t>Exploitation</a:t>
            </a:r>
          </a:p>
        </p:txBody>
      </p:sp>
      <p:sp>
        <p:nvSpPr>
          <p:cNvPr id="2" name="Diamond 1">
            <a:extLst>
              <a:ext uri="{FF2B5EF4-FFF2-40B4-BE49-F238E27FC236}">
                <a16:creationId xmlns:a16="http://schemas.microsoft.com/office/drawing/2014/main" id="{423076C8-AC12-71E7-80F4-BFCEB75F8DEE}"/>
              </a:ext>
            </a:extLst>
          </p:cNvPr>
          <p:cNvSpPr/>
          <p:nvPr/>
        </p:nvSpPr>
        <p:spPr>
          <a:xfrm>
            <a:off x="4841875" y="322385"/>
            <a:ext cx="6078415" cy="6213230"/>
          </a:xfrm>
          <a:prstGeom prst="diamond">
            <a:avLst/>
          </a:prstGeom>
          <a:solidFill>
            <a:srgbClr val="9DA858">
              <a:tint val="40000"/>
              <a:hueOff val="0"/>
              <a:satOff val="0"/>
              <a:lumOff val="0"/>
              <a:alphaOff val="0"/>
            </a:srgbClr>
          </a:solidFill>
          <a:ln>
            <a:noFill/>
          </a:ln>
          <a:effectLst/>
        </p:spPr>
      </p:sp>
      <p:grpSp>
        <p:nvGrpSpPr>
          <p:cNvPr id="3" name="Group 2">
            <a:extLst>
              <a:ext uri="{FF2B5EF4-FFF2-40B4-BE49-F238E27FC236}">
                <a16:creationId xmlns:a16="http://schemas.microsoft.com/office/drawing/2014/main" id="{D4DBD271-4FF7-9B84-0D10-74A06AD2CBA2}"/>
              </a:ext>
            </a:extLst>
          </p:cNvPr>
          <p:cNvGrpSpPr/>
          <p:nvPr/>
        </p:nvGrpSpPr>
        <p:grpSpPr>
          <a:xfrm>
            <a:off x="5348605" y="1365444"/>
            <a:ext cx="2370581" cy="2423159"/>
            <a:chOff x="887730" y="506729"/>
            <a:chExt cx="2080259" cy="2080259"/>
          </a:xfrm>
        </p:grpSpPr>
        <p:sp>
          <p:nvSpPr>
            <p:cNvPr id="13" name="Rectangle: Rounded Corners 12">
              <a:extLst>
                <a:ext uri="{FF2B5EF4-FFF2-40B4-BE49-F238E27FC236}">
                  <a16:creationId xmlns:a16="http://schemas.microsoft.com/office/drawing/2014/main" id="{0ACC0C0C-DD54-5D84-2AE5-C100D86A6F98}"/>
                </a:ext>
              </a:extLst>
            </p:cNvPr>
            <p:cNvSpPr/>
            <p:nvPr/>
          </p:nvSpPr>
          <p:spPr>
            <a:xfrm>
              <a:off x="887730" y="506729"/>
              <a:ext cx="2080259" cy="2080259"/>
            </a:xfrm>
            <a:prstGeom prst="round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14" name="Rectangle: Rounded Corners 5">
              <a:extLst>
                <a:ext uri="{FF2B5EF4-FFF2-40B4-BE49-F238E27FC236}">
                  <a16:creationId xmlns:a16="http://schemas.microsoft.com/office/drawing/2014/main" id="{7161A263-8726-6301-EC17-A3365474229D}"/>
                </a:ext>
              </a:extLst>
            </p:cNvPr>
            <p:cNvSpPr txBox="1"/>
            <p:nvPr/>
          </p:nvSpPr>
          <p:spPr>
            <a:xfrm>
              <a:off x="989280" y="608279"/>
              <a:ext cx="1877159" cy="1877159"/>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Sudden decrease in bank account balances</a:t>
              </a:r>
            </a:p>
          </p:txBody>
        </p:sp>
      </p:grpSp>
      <p:grpSp>
        <p:nvGrpSpPr>
          <p:cNvPr id="4" name="Group 3">
            <a:extLst>
              <a:ext uri="{FF2B5EF4-FFF2-40B4-BE49-F238E27FC236}">
                <a16:creationId xmlns:a16="http://schemas.microsoft.com/office/drawing/2014/main" id="{A54C4936-C248-7FB6-91F9-706F3091DE34}"/>
              </a:ext>
            </a:extLst>
          </p:cNvPr>
          <p:cNvGrpSpPr/>
          <p:nvPr/>
        </p:nvGrpSpPr>
        <p:grpSpPr>
          <a:xfrm>
            <a:off x="7588884" y="1365444"/>
            <a:ext cx="2370581" cy="2423159"/>
            <a:chOff x="3128009" y="506729"/>
            <a:chExt cx="2080259" cy="2080259"/>
          </a:xfrm>
        </p:grpSpPr>
        <p:sp>
          <p:nvSpPr>
            <p:cNvPr id="11" name="Rectangle: Rounded Corners 10">
              <a:extLst>
                <a:ext uri="{FF2B5EF4-FFF2-40B4-BE49-F238E27FC236}">
                  <a16:creationId xmlns:a16="http://schemas.microsoft.com/office/drawing/2014/main" id="{244F946C-57C8-461D-BB4F-9415760AD894}"/>
                </a:ext>
              </a:extLst>
            </p:cNvPr>
            <p:cNvSpPr/>
            <p:nvPr/>
          </p:nvSpPr>
          <p:spPr>
            <a:xfrm>
              <a:off x="3128009" y="506729"/>
              <a:ext cx="2080259" cy="2080259"/>
            </a:xfrm>
            <a:prstGeom prst="round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12" name="Rectangle: Rounded Corners 7">
              <a:extLst>
                <a:ext uri="{FF2B5EF4-FFF2-40B4-BE49-F238E27FC236}">
                  <a16:creationId xmlns:a16="http://schemas.microsoft.com/office/drawing/2014/main" id="{D0DDE9EA-8FEC-A1B5-6780-B30BF82B7EDB}"/>
                </a:ext>
              </a:extLst>
            </p:cNvPr>
            <p:cNvSpPr txBox="1"/>
            <p:nvPr/>
          </p:nvSpPr>
          <p:spPr>
            <a:xfrm>
              <a:off x="3229559" y="608279"/>
              <a:ext cx="1877159" cy="1877159"/>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Sudden change in banking practices</a:t>
              </a:r>
            </a:p>
          </p:txBody>
        </p:sp>
      </p:grpSp>
      <p:grpSp>
        <p:nvGrpSpPr>
          <p:cNvPr id="5" name="Group 4">
            <a:extLst>
              <a:ext uri="{FF2B5EF4-FFF2-40B4-BE49-F238E27FC236}">
                <a16:creationId xmlns:a16="http://schemas.microsoft.com/office/drawing/2014/main" id="{D4B5D5D8-3F84-4BC0-9651-498749819C40}"/>
              </a:ext>
            </a:extLst>
          </p:cNvPr>
          <p:cNvGrpSpPr/>
          <p:nvPr/>
        </p:nvGrpSpPr>
        <p:grpSpPr>
          <a:xfrm>
            <a:off x="5348605" y="3605724"/>
            <a:ext cx="2370581" cy="2423159"/>
            <a:chOff x="887730" y="2747009"/>
            <a:chExt cx="2080259" cy="2080259"/>
          </a:xfrm>
        </p:grpSpPr>
        <p:sp>
          <p:nvSpPr>
            <p:cNvPr id="9" name="Rectangle: Rounded Corners 8">
              <a:extLst>
                <a:ext uri="{FF2B5EF4-FFF2-40B4-BE49-F238E27FC236}">
                  <a16:creationId xmlns:a16="http://schemas.microsoft.com/office/drawing/2014/main" id="{E0B176C9-42E0-2D78-4045-AB33436C2D49}"/>
                </a:ext>
              </a:extLst>
            </p:cNvPr>
            <p:cNvSpPr/>
            <p:nvPr/>
          </p:nvSpPr>
          <p:spPr>
            <a:xfrm>
              <a:off x="887730" y="2747009"/>
              <a:ext cx="2080259" cy="2080259"/>
            </a:xfrm>
            <a:prstGeom prst="round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10" name="Rectangle: Rounded Corners 9">
              <a:extLst>
                <a:ext uri="{FF2B5EF4-FFF2-40B4-BE49-F238E27FC236}">
                  <a16:creationId xmlns:a16="http://schemas.microsoft.com/office/drawing/2014/main" id="{42088826-8A0B-84C6-46A4-39A0D9A6A4E7}"/>
                </a:ext>
              </a:extLst>
            </p:cNvPr>
            <p:cNvSpPr txBox="1"/>
            <p:nvPr/>
          </p:nvSpPr>
          <p:spPr>
            <a:xfrm>
              <a:off x="989280" y="2848559"/>
              <a:ext cx="1877159" cy="1877159"/>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Nova Cond"/>
                  <a:ea typeface="+mn-ea"/>
                  <a:cs typeface="+mn-cs"/>
                </a:rPr>
                <a:t>Sudden problems paying bills or buying food or other necessities</a:t>
              </a:r>
            </a:p>
          </p:txBody>
        </p:sp>
      </p:grpSp>
      <p:grpSp>
        <p:nvGrpSpPr>
          <p:cNvPr id="6" name="Group 5">
            <a:extLst>
              <a:ext uri="{FF2B5EF4-FFF2-40B4-BE49-F238E27FC236}">
                <a16:creationId xmlns:a16="http://schemas.microsoft.com/office/drawing/2014/main" id="{4BE25360-35A9-2255-6A00-D8DD22B53F60}"/>
              </a:ext>
            </a:extLst>
          </p:cNvPr>
          <p:cNvGrpSpPr/>
          <p:nvPr/>
        </p:nvGrpSpPr>
        <p:grpSpPr>
          <a:xfrm>
            <a:off x="7588884" y="3605724"/>
            <a:ext cx="2370581" cy="2423159"/>
            <a:chOff x="3128009" y="2747009"/>
            <a:chExt cx="2080259" cy="2080259"/>
          </a:xfrm>
        </p:grpSpPr>
        <p:sp>
          <p:nvSpPr>
            <p:cNvPr id="7" name="Rectangle: Rounded Corners 6">
              <a:extLst>
                <a:ext uri="{FF2B5EF4-FFF2-40B4-BE49-F238E27FC236}">
                  <a16:creationId xmlns:a16="http://schemas.microsoft.com/office/drawing/2014/main" id="{C80EB2CF-07A9-5493-6337-F0FD6FC9221C}"/>
                </a:ext>
              </a:extLst>
            </p:cNvPr>
            <p:cNvSpPr/>
            <p:nvPr/>
          </p:nvSpPr>
          <p:spPr>
            <a:xfrm>
              <a:off x="3128009" y="2747009"/>
              <a:ext cx="2080259" cy="2080259"/>
            </a:xfrm>
            <a:prstGeom prst="roundRect">
              <a:avLst/>
            </a:prstGeom>
            <a:solidFill>
              <a:srgbClr val="9DA858">
                <a:hueOff val="0"/>
                <a:satOff val="0"/>
                <a:lumOff val="0"/>
                <a:alphaOff val="0"/>
              </a:srgbClr>
            </a:solidFill>
            <a:ln w="12700" cap="flat" cmpd="sng" algn="ctr">
              <a:solidFill>
                <a:srgbClr val="FFFFFF">
                  <a:hueOff val="0"/>
                  <a:satOff val="0"/>
                  <a:lumOff val="0"/>
                  <a:alphaOff val="0"/>
                </a:srgbClr>
              </a:solidFill>
              <a:prstDash val="solid"/>
              <a:miter lim="800000"/>
            </a:ln>
            <a:effectLst/>
          </p:spPr>
        </p:sp>
        <p:sp>
          <p:nvSpPr>
            <p:cNvPr id="8" name="Rectangle: Rounded Corners 11">
              <a:extLst>
                <a:ext uri="{FF2B5EF4-FFF2-40B4-BE49-F238E27FC236}">
                  <a16:creationId xmlns:a16="http://schemas.microsoft.com/office/drawing/2014/main" id="{AD79360E-89CA-4201-10BF-1B98A3D9E151}"/>
                </a:ext>
              </a:extLst>
            </p:cNvPr>
            <p:cNvSpPr txBox="1"/>
            <p:nvPr/>
          </p:nvSpPr>
          <p:spPr>
            <a:xfrm>
              <a:off x="3229559" y="2848559"/>
              <a:ext cx="1877159" cy="1877159"/>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Nova Cond"/>
                  <a:ea typeface="+mn-ea"/>
                  <a:cs typeface="+mn-cs"/>
                </a:rPr>
                <a:t>Sudden changes in wills or other financial documents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9EDA8287-52CC-86CD-C176-5F9FA67F8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651" b="53008"/>
          <a:stretch>
            <a:fillRect/>
          </a:stretch>
        </p:blipFill>
        <p:spPr bwMode="auto">
          <a:xfrm>
            <a:off x="0" y="5486400"/>
            <a:ext cx="1219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4">
            <a:extLst>
              <a:ext uri="{FF2B5EF4-FFF2-40B4-BE49-F238E27FC236}">
                <a16:creationId xmlns:a16="http://schemas.microsoft.com/office/drawing/2014/main" id="{14266B7B-75CE-0B85-9C0E-F5717E607D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D60723BB-07EE-4617-A464-591661289C41}" type="slidenum">
              <a:rPr lang="en-US" altLang="en-US" sz="1200" smtClean="0"/>
              <a:pPr fontAlgn="base">
                <a:lnSpc>
                  <a:spcPct val="100000"/>
                </a:lnSpc>
                <a:spcBef>
                  <a:spcPct val="0"/>
                </a:spcBef>
                <a:spcAft>
                  <a:spcPct val="0"/>
                </a:spcAft>
                <a:buFontTx/>
                <a:buNone/>
              </a:pPr>
              <a:t>22</a:t>
            </a:fld>
            <a:endParaRPr lang="en-US" altLang="en-US" sz="1200"/>
          </a:p>
        </p:txBody>
      </p:sp>
      <p:sp>
        <p:nvSpPr>
          <p:cNvPr id="43012" name="TextBox 10">
            <a:extLst>
              <a:ext uri="{FF2B5EF4-FFF2-40B4-BE49-F238E27FC236}">
                <a16:creationId xmlns:a16="http://schemas.microsoft.com/office/drawing/2014/main" id="{FA007434-2064-532C-C6BD-42D915F18B99}"/>
              </a:ext>
            </a:extLst>
          </p:cNvPr>
          <p:cNvSpPr txBox="1">
            <a:spLocks noChangeArrowheads="1"/>
          </p:cNvSpPr>
          <p:nvPr/>
        </p:nvSpPr>
        <p:spPr bwMode="auto">
          <a:xfrm>
            <a:off x="836613" y="525463"/>
            <a:ext cx="107045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a:latin typeface="Arial" panose="020B0604020202020204" pitchFamily="34" charset="0"/>
                <a:cs typeface="Arial" panose="020B0604020202020204" pitchFamily="34" charset="0"/>
              </a:rPr>
              <a:t>Difficulties Recognizing </a:t>
            </a:r>
          </a:p>
          <a:p>
            <a:pPr algn="ctr" eaLnBrk="1" hangingPunct="1">
              <a:lnSpc>
                <a:spcPct val="100000"/>
              </a:lnSpc>
              <a:spcBef>
                <a:spcPct val="0"/>
              </a:spcBef>
              <a:buFontTx/>
              <a:buNone/>
            </a:pPr>
            <a:r>
              <a:rPr lang="en-US" altLang="en-US" sz="4400" b="1">
                <a:latin typeface="Arial" panose="020B0604020202020204" pitchFamily="34" charset="0"/>
                <a:cs typeface="Arial" panose="020B0604020202020204" pitchFamily="34" charset="0"/>
              </a:rPr>
              <a:t>Human Trafficking</a:t>
            </a:r>
          </a:p>
        </p:txBody>
      </p:sp>
      <p:graphicFrame>
        <p:nvGraphicFramePr>
          <p:cNvPr id="12" name="Content Placeholder 2">
            <a:extLst>
              <a:ext uri="{FF2B5EF4-FFF2-40B4-BE49-F238E27FC236}">
                <a16:creationId xmlns:a16="http://schemas.microsoft.com/office/drawing/2014/main" id="{5F6C62B8-D9FE-2DEF-F5D9-48F95AD48558}"/>
              </a:ext>
            </a:extLst>
          </p:cNvPr>
          <p:cNvGraphicFramePr>
            <a:graphicFrameLocks/>
          </p:cNvGraphicFramePr>
          <p:nvPr/>
        </p:nvGraphicFramePr>
        <p:xfrm>
          <a:off x="669041" y="1730090"/>
          <a:ext cx="10638494" cy="4618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Connector 4">
            <a:extLst>
              <a:ext uri="{FF2B5EF4-FFF2-40B4-BE49-F238E27FC236}">
                <a16:creationId xmlns:a16="http://schemas.microsoft.com/office/drawing/2014/main" id="{B8231556-C3F3-5D27-27D6-1A01BB1A5F1C}"/>
              </a:ext>
            </a:extLst>
          </p:cNvPr>
          <p:cNvCxnSpPr>
            <a:cxnSpLocks/>
          </p:cNvCxnSpPr>
          <p:nvPr/>
        </p:nvCxnSpPr>
        <p:spPr>
          <a:xfrm>
            <a:off x="701675" y="5870575"/>
            <a:ext cx="10712450" cy="0"/>
          </a:xfrm>
          <a:prstGeom prst="line">
            <a:avLst/>
          </a:prstGeom>
          <a:ln w="12700">
            <a:solidFill>
              <a:srgbClr val="2775C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8">
            <a:extLst>
              <a:ext uri="{FF2B5EF4-FFF2-40B4-BE49-F238E27FC236}">
                <a16:creationId xmlns:a16="http://schemas.microsoft.com/office/drawing/2014/main" id="{6BD198C2-558B-80AE-3002-2B7DADDD7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4" b="15154"/>
          <a:stretch>
            <a:fillRect/>
          </a:stretch>
        </p:blipFill>
        <p:spPr bwMode="auto">
          <a:xfrm>
            <a:off x="0" y="6081713"/>
            <a:ext cx="121920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Slide Number Placeholder 3">
            <a:extLst>
              <a:ext uri="{FF2B5EF4-FFF2-40B4-BE49-F238E27FC236}">
                <a16:creationId xmlns:a16="http://schemas.microsoft.com/office/drawing/2014/main" id="{F2A75FEF-0736-DFA9-A267-BFDF0BEE77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5B5A88B-B543-4952-B3DA-07D4AC66C621}" type="slidenum">
              <a:rPr lang="en-US" altLang="en-US" sz="1200" smtClean="0"/>
              <a:pPr fontAlgn="base">
                <a:lnSpc>
                  <a:spcPct val="100000"/>
                </a:lnSpc>
                <a:spcBef>
                  <a:spcPct val="0"/>
                </a:spcBef>
                <a:spcAft>
                  <a:spcPct val="0"/>
                </a:spcAft>
                <a:buFontTx/>
                <a:buNone/>
              </a:pPr>
              <a:t>23</a:t>
            </a:fld>
            <a:endParaRPr lang="en-US" altLang="en-US" sz="1200"/>
          </a:p>
        </p:txBody>
      </p:sp>
      <p:sp>
        <p:nvSpPr>
          <p:cNvPr id="45060" name="TextBox 7">
            <a:extLst>
              <a:ext uri="{FF2B5EF4-FFF2-40B4-BE49-F238E27FC236}">
                <a16:creationId xmlns:a16="http://schemas.microsoft.com/office/drawing/2014/main" id="{844DF782-2E0C-FCED-34E2-38C2DE239E72}"/>
              </a:ext>
            </a:extLst>
          </p:cNvPr>
          <p:cNvSpPr txBox="1">
            <a:spLocks noChangeArrowheads="1"/>
          </p:cNvSpPr>
          <p:nvPr/>
        </p:nvSpPr>
        <p:spPr bwMode="auto">
          <a:xfrm>
            <a:off x="920750" y="196850"/>
            <a:ext cx="102711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a:latin typeface="Arial" panose="020B0604020202020204" pitchFamily="34" charset="0"/>
                <a:cs typeface="Arial" panose="020B0604020202020204" pitchFamily="34" charset="0"/>
              </a:rPr>
              <a:t>Prevention of Human Trafficking of Individuals with Disabilities</a:t>
            </a:r>
          </a:p>
        </p:txBody>
      </p:sp>
      <p:graphicFrame>
        <p:nvGraphicFramePr>
          <p:cNvPr id="3" name="Content Placeholder 2">
            <a:extLst>
              <a:ext uri="{FF2B5EF4-FFF2-40B4-BE49-F238E27FC236}">
                <a16:creationId xmlns:a16="http://schemas.microsoft.com/office/drawing/2014/main" id="{7C945036-CE7B-3C3F-685C-95892F08F4C7}"/>
              </a:ext>
            </a:extLst>
          </p:cNvPr>
          <p:cNvGraphicFramePr>
            <a:graphicFrameLocks/>
          </p:cNvGraphicFramePr>
          <p:nvPr>
            <p:extLst>
              <p:ext uri="{D42A27DB-BD31-4B8C-83A1-F6EECF244321}">
                <p14:modId xmlns:p14="http://schemas.microsoft.com/office/powerpoint/2010/main" val="3976088881"/>
              </p:ext>
            </p:extLst>
          </p:nvPr>
        </p:nvGraphicFramePr>
        <p:xfrm>
          <a:off x="739981" y="1763486"/>
          <a:ext cx="10665526" cy="42699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Slide Number Placeholder 4">
            <a:extLst>
              <a:ext uri="{FF2B5EF4-FFF2-40B4-BE49-F238E27FC236}">
                <a16:creationId xmlns:a16="http://schemas.microsoft.com/office/drawing/2014/main" id="{A897861F-9107-35E1-5BC6-78FB0CCAB3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D7D90202-0C2A-4651-AA88-779D5C686A9C}" type="slidenum">
              <a:rPr lang="en-US" altLang="en-US" sz="1200" smtClean="0"/>
              <a:pPr fontAlgn="base">
                <a:lnSpc>
                  <a:spcPct val="100000"/>
                </a:lnSpc>
                <a:spcBef>
                  <a:spcPct val="0"/>
                </a:spcBef>
                <a:spcAft>
                  <a:spcPct val="0"/>
                </a:spcAft>
                <a:buFontTx/>
                <a:buNone/>
              </a:pPr>
              <a:t>24</a:t>
            </a:fld>
            <a:endParaRPr lang="en-US" altLang="en-US" sz="1200"/>
          </a:p>
        </p:txBody>
      </p:sp>
      <p:sp>
        <p:nvSpPr>
          <p:cNvPr id="47107" name="TextBox 6">
            <a:extLst>
              <a:ext uri="{FF2B5EF4-FFF2-40B4-BE49-F238E27FC236}">
                <a16:creationId xmlns:a16="http://schemas.microsoft.com/office/drawing/2014/main" id="{306A96F1-2C6F-8F29-11F2-0D7118430791}"/>
              </a:ext>
            </a:extLst>
          </p:cNvPr>
          <p:cNvSpPr txBox="1">
            <a:spLocks noChangeArrowheads="1"/>
          </p:cNvSpPr>
          <p:nvPr/>
        </p:nvSpPr>
        <p:spPr bwMode="auto">
          <a:xfrm>
            <a:off x="2336800" y="392113"/>
            <a:ext cx="76088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Mandatory Reporters</a:t>
            </a:r>
          </a:p>
        </p:txBody>
      </p:sp>
      <p:sp>
        <p:nvSpPr>
          <p:cNvPr id="47108" name="TextBox 2">
            <a:extLst>
              <a:ext uri="{FF2B5EF4-FFF2-40B4-BE49-F238E27FC236}">
                <a16:creationId xmlns:a16="http://schemas.microsoft.com/office/drawing/2014/main" id="{C8A711A4-474A-0DE4-1230-BAFF154FECBF}"/>
              </a:ext>
            </a:extLst>
          </p:cNvPr>
          <p:cNvSpPr txBox="1">
            <a:spLocks noChangeArrowheads="1"/>
          </p:cNvSpPr>
          <p:nvPr/>
        </p:nvSpPr>
        <p:spPr bwMode="auto">
          <a:xfrm>
            <a:off x="1249363" y="1595438"/>
            <a:ext cx="10215562"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dirty="0">
                <a:latin typeface="Arial" panose="020B0604020202020204" pitchFamily="34" charset="0"/>
              </a:rPr>
              <a:t>EVERYONE in Florida has a responsibility to report known or suspected abuse, neglect, or exploitation.</a:t>
            </a:r>
          </a:p>
          <a:p>
            <a:pPr algn="ctr" eaLnBrk="1" hangingPunct="1">
              <a:lnSpc>
                <a:spcPct val="100000"/>
              </a:lnSpc>
              <a:spcBef>
                <a:spcPct val="0"/>
              </a:spcBef>
              <a:buFontTx/>
              <a:buNone/>
            </a:pPr>
            <a:endParaRPr lang="en-US" altLang="en-US" sz="2400" b="1" dirty="0">
              <a:latin typeface="Arial" panose="020B0604020202020204" pitchFamily="34" charset="0"/>
            </a:endParaRPr>
          </a:p>
          <a:p>
            <a:pPr algn="ctr" eaLnBrk="1" hangingPunct="1">
              <a:lnSpc>
                <a:spcPct val="100000"/>
              </a:lnSpc>
              <a:spcBef>
                <a:spcPct val="0"/>
              </a:spcBef>
              <a:buFontTx/>
              <a:buNone/>
            </a:pPr>
            <a:r>
              <a:rPr lang="en-US" altLang="en-US" sz="2400" dirty="0">
                <a:latin typeface="Arial" panose="020B0604020202020204" pitchFamily="34" charset="0"/>
              </a:rPr>
              <a:t>Failure to report known or suspected cases of child abuse, neglect, or exploitation is a </a:t>
            </a:r>
            <a:r>
              <a:rPr lang="en-US" altLang="en-US" sz="2400" b="1" dirty="0">
                <a:latin typeface="Arial" panose="020B0604020202020204" pitchFamily="34" charset="0"/>
              </a:rPr>
              <a:t>third-degree felony.</a:t>
            </a:r>
          </a:p>
          <a:p>
            <a:pPr algn="ctr" eaLnBrk="1" hangingPunct="1">
              <a:lnSpc>
                <a:spcPct val="100000"/>
              </a:lnSpc>
              <a:spcBef>
                <a:spcPct val="0"/>
              </a:spcBef>
              <a:buFontTx/>
              <a:buNone/>
            </a:pPr>
            <a:endParaRPr lang="en-US" altLang="en-US" sz="2400" b="1" dirty="0">
              <a:latin typeface="Arial" panose="020B0604020202020204" pitchFamily="34" charset="0"/>
            </a:endParaRPr>
          </a:p>
          <a:p>
            <a:pPr algn="ctr" eaLnBrk="1" hangingPunct="1">
              <a:lnSpc>
                <a:spcPct val="100000"/>
              </a:lnSpc>
              <a:spcBef>
                <a:spcPct val="0"/>
              </a:spcBef>
              <a:buFontTx/>
              <a:buNone/>
            </a:pPr>
            <a:r>
              <a:rPr lang="en-US" altLang="en-US" sz="2400" dirty="0">
                <a:latin typeface="Arial" panose="020B0604020202020204" pitchFamily="34" charset="0"/>
              </a:rPr>
              <a:t>Failure to report known or suspected cases of vulnerable adult is a </a:t>
            </a:r>
          </a:p>
          <a:p>
            <a:pPr algn="ctr" eaLnBrk="1" hangingPunct="1">
              <a:lnSpc>
                <a:spcPct val="100000"/>
              </a:lnSpc>
              <a:spcBef>
                <a:spcPct val="0"/>
              </a:spcBef>
              <a:buFontTx/>
              <a:buNone/>
            </a:pPr>
            <a:r>
              <a:rPr lang="en-US" altLang="en-US" sz="2400" b="1" dirty="0">
                <a:latin typeface="Arial" panose="020B0604020202020204" pitchFamily="34" charset="0"/>
              </a:rPr>
              <a:t>third-degree misdemeanor.</a:t>
            </a:r>
          </a:p>
          <a:p>
            <a:pPr algn="ctr" eaLnBrk="1" hangingPunct="1">
              <a:lnSpc>
                <a:spcPct val="100000"/>
              </a:lnSpc>
              <a:spcBef>
                <a:spcPct val="0"/>
              </a:spcBef>
              <a:buFontTx/>
              <a:buNone/>
            </a:pPr>
            <a:endParaRPr lang="en-US" altLang="en-US" sz="2400" b="1" dirty="0">
              <a:latin typeface="Arial" panose="020B0604020202020204" pitchFamily="34" charset="0"/>
            </a:endParaRPr>
          </a:p>
          <a:p>
            <a:pPr algn="ctr" eaLnBrk="1" hangingPunct="1">
              <a:lnSpc>
                <a:spcPct val="100000"/>
              </a:lnSpc>
              <a:spcBef>
                <a:spcPct val="0"/>
              </a:spcBef>
              <a:buFontTx/>
              <a:buNone/>
            </a:pPr>
            <a:r>
              <a:rPr lang="en-US" altLang="en-US" b="1" dirty="0">
                <a:latin typeface="Arial" panose="020B0604020202020204" pitchFamily="34" charset="0"/>
              </a:rPr>
              <a:t>FLORIDA ABUSE HOTLINE</a:t>
            </a:r>
          </a:p>
          <a:p>
            <a:pPr algn="ctr" eaLnBrk="1" hangingPunct="1">
              <a:lnSpc>
                <a:spcPct val="100000"/>
              </a:lnSpc>
              <a:spcBef>
                <a:spcPct val="0"/>
              </a:spcBef>
              <a:buFontTx/>
              <a:buNone/>
            </a:pPr>
            <a:r>
              <a:rPr lang="en-US" altLang="en-US" b="1" u="sng" dirty="0">
                <a:latin typeface="Arial" panose="020B0604020202020204" pitchFamily="34" charset="0"/>
              </a:rPr>
              <a:t>1-800-962-2873</a:t>
            </a:r>
          </a:p>
          <a:p>
            <a:pPr algn="ctr" eaLnBrk="1" hangingPunct="1">
              <a:lnSpc>
                <a:spcPct val="100000"/>
              </a:lnSpc>
              <a:spcBef>
                <a:spcPct val="0"/>
              </a:spcBef>
              <a:buFontTx/>
              <a:buNone/>
            </a:pPr>
            <a:r>
              <a:rPr lang="en-US" altLang="en-US" b="1" u="sng" dirty="0">
                <a:latin typeface="Arial" panose="020B0604020202020204" pitchFamily="34" charset="0"/>
              </a:rPr>
              <a:t>www.myflfamilies.com</a:t>
            </a:r>
          </a:p>
        </p:txBody>
      </p:sp>
      <p:pic>
        <p:nvPicPr>
          <p:cNvPr id="47109" name="Picture 5">
            <a:extLst>
              <a:ext uri="{FF2B5EF4-FFF2-40B4-BE49-F238E27FC236}">
                <a16:creationId xmlns:a16="http://schemas.microsoft.com/office/drawing/2014/main" id="{4D1E0D82-23F0-BF39-D4B7-5D0443C68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54" r="-1924"/>
          <a:stretch>
            <a:fillRect/>
          </a:stretch>
        </p:blipFill>
        <p:spPr bwMode="auto">
          <a:xfrm>
            <a:off x="0" y="0"/>
            <a:ext cx="1455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a:extLst>
              <a:ext uri="{FF2B5EF4-FFF2-40B4-BE49-F238E27FC236}">
                <a16:creationId xmlns:a16="http://schemas.microsoft.com/office/drawing/2014/main" id="{368247E2-63D0-57DA-7CED-3986EC201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651" b="53008"/>
          <a:stretch>
            <a:fillRect/>
          </a:stretch>
        </p:blipFill>
        <p:spPr bwMode="auto">
          <a:xfrm>
            <a:off x="0" y="5370513"/>
            <a:ext cx="12192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Slide Number Placeholder 4">
            <a:extLst>
              <a:ext uri="{FF2B5EF4-FFF2-40B4-BE49-F238E27FC236}">
                <a16:creationId xmlns:a16="http://schemas.microsoft.com/office/drawing/2014/main" id="{9E70996C-B6DA-62DA-BB07-7EB9444E1F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E611BBF8-47D7-4A19-82C9-6E90FA07C68E}" type="slidenum">
              <a:rPr lang="en-US" altLang="en-US" sz="1200" smtClean="0"/>
              <a:pPr fontAlgn="base">
                <a:lnSpc>
                  <a:spcPct val="100000"/>
                </a:lnSpc>
                <a:spcBef>
                  <a:spcPct val="0"/>
                </a:spcBef>
                <a:spcAft>
                  <a:spcPct val="0"/>
                </a:spcAft>
                <a:buFontTx/>
                <a:buNone/>
              </a:pPr>
              <a:t>25</a:t>
            </a:fld>
            <a:endParaRPr lang="en-US" altLang="en-US" sz="1200"/>
          </a:p>
        </p:txBody>
      </p:sp>
      <p:sp>
        <p:nvSpPr>
          <p:cNvPr id="49156" name="TextBox 10">
            <a:extLst>
              <a:ext uri="{FF2B5EF4-FFF2-40B4-BE49-F238E27FC236}">
                <a16:creationId xmlns:a16="http://schemas.microsoft.com/office/drawing/2014/main" id="{B8693BD8-1727-45E9-4908-4F62F37F50B1}"/>
              </a:ext>
            </a:extLst>
          </p:cNvPr>
          <p:cNvSpPr txBox="1">
            <a:spLocks noChangeArrowheads="1"/>
          </p:cNvSpPr>
          <p:nvPr/>
        </p:nvSpPr>
        <p:spPr bwMode="auto">
          <a:xfrm>
            <a:off x="635000" y="2147888"/>
            <a:ext cx="104775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Call the Department of Children and Families Abuse Hotline </a:t>
            </a:r>
          </a:p>
          <a:p>
            <a:pPr eaLnBrk="1" hangingPunct="1">
              <a:lnSpc>
                <a:spcPct val="100000"/>
              </a:lnSpc>
              <a:spcBef>
                <a:spcPct val="0"/>
              </a:spcBef>
              <a:buFontTx/>
              <a:buNone/>
            </a:pPr>
            <a:r>
              <a:rPr lang="en-US" altLang="en-US" sz="2400">
                <a:latin typeface="Arial" panose="020B0604020202020204" pitchFamily="34" charset="0"/>
                <a:cs typeface="Arial" panose="020B0604020202020204" pitchFamily="34" charset="0"/>
              </a:rPr>
              <a:t>1-800-962-2873</a:t>
            </a:r>
          </a:p>
          <a:p>
            <a:pPr eaLnBrk="1" hangingPunct="1">
              <a:lnSpc>
                <a:spcPct val="100000"/>
              </a:lnSpc>
              <a:spcBef>
                <a:spcPct val="0"/>
              </a:spcBef>
              <a:buFontTx/>
              <a:buNone/>
            </a:pPr>
            <a:endParaRPr lang="en-US" altLang="en-US" sz="100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Call the National Human Trafficking Hotline</a:t>
            </a:r>
          </a:p>
          <a:p>
            <a:pPr eaLnBrk="1" hangingPunct="1">
              <a:lnSpc>
                <a:spcPct val="100000"/>
              </a:lnSpc>
              <a:spcBef>
                <a:spcPct val="0"/>
              </a:spcBef>
              <a:buFontTx/>
              <a:buNone/>
            </a:pPr>
            <a:r>
              <a:rPr lang="en-US" altLang="en-US" sz="2400">
                <a:latin typeface="Arial" panose="020B0604020202020204" pitchFamily="34" charset="0"/>
                <a:cs typeface="Arial" panose="020B0604020202020204" pitchFamily="34" charset="0"/>
              </a:rPr>
              <a:t>1-888-373-7888</a:t>
            </a:r>
          </a:p>
          <a:p>
            <a:pPr eaLnBrk="1" hangingPunct="1">
              <a:lnSpc>
                <a:spcPct val="100000"/>
              </a:lnSpc>
              <a:spcBef>
                <a:spcPct val="0"/>
              </a:spcBef>
              <a:buFontTx/>
              <a:buNone/>
            </a:pPr>
            <a:endParaRPr lang="en-US" altLang="en-US" sz="100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Call the Department of Homeland Security</a:t>
            </a:r>
          </a:p>
          <a:p>
            <a:pPr eaLnBrk="1" hangingPunct="1">
              <a:lnSpc>
                <a:spcPct val="100000"/>
              </a:lnSpc>
              <a:spcBef>
                <a:spcPct val="0"/>
              </a:spcBef>
              <a:buFontTx/>
              <a:buNone/>
            </a:pPr>
            <a:r>
              <a:rPr lang="en-US" altLang="en-US" sz="2400">
                <a:latin typeface="Arial" panose="020B0604020202020204" pitchFamily="34" charset="0"/>
                <a:cs typeface="Arial" panose="020B0604020202020204" pitchFamily="34" charset="0"/>
              </a:rPr>
              <a:t>1-866-347-2423 or at www.ice.gov/tips </a:t>
            </a:r>
          </a:p>
          <a:p>
            <a:pPr eaLnBrk="1" hangingPunct="1">
              <a:lnSpc>
                <a:spcPct val="100000"/>
              </a:lnSpc>
              <a:spcBef>
                <a:spcPct val="0"/>
              </a:spcBef>
              <a:buFontTx/>
              <a:buNone/>
            </a:pPr>
            <a:endParaRPr lang="en-US" altLang="en-US" sz="100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Call local law enforcement</a:t>
            </a:r>
          </a:p>
        </p:txBody>
      </p:sp>
      <p:sp>
        <p:nvSpPr>
          <p:cNvPr id="49157" name="TextBox 5">
            <a:extLst>
              <a:ext uri="{FF2B5EF4-FFF2-40B4-BE49-F238E27FC236}">
                <a16:creationId xmlns:a16="http://schemas.microsoft.com/office/drawing/2014/main" id="{963FCA8F-6811-40C7-BF41-95ECAE70C2A3}"/>
              </a:ext>
            </a:extLst>
          </p:cNvPr>
          <p:cNvSpPr txBox="1">
            <a:spLocks noChangeArrowheads="1"/>
          </p:cNvSpPr>
          <p:nvPr/>
        </p:nvSpPr>
        <p:spPr bwMode="auto">
          <a:xfrm>
            <a:off x="2803525" y="282575"/>
            <a:ext cx="73374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Reporting Suspected </a:t>
            </a:r>
          </a:p>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Human Trafficking</a:t>
            </a:r>
          </a:p>
        </p:txBody>
      </p:sp>
      <p:pic>
        <p:nvPicPr>
          <p:cNvPr id="49158" name="Picture 12" descr="A picture containing text, font, logo, graphics&#10;&#10;Description automatically generated">
            <a:extLst>
              <a:ext uri="{FF2B5EF4-FFF2-40B4-BE49-F238E27FC236}">
                <a16:creationId xmlns:a16="http://schemas.microsoft.com/office/drawing/2014/main" id="{3713BD1E-FF06-AA6B-E1D8-E8E77077D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6138" y="3089275"/>
            <a:ext cx="30829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5">
            <a:extLst>
              <a:ext uri="{FF2B5EF4-FFF2-40B4-BE49-F238E27FC236}">
                <a16:creationId xmlns:a16="http://schemas.microsoft.com/office/drawing/2014/main" id="{59C3EE56-EF93-68D6-33AA-6ABDF230C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24" b="15154"/>
          <a:stretch>
            <a:fillRect/>
          </a:stretch>
        </p:blipFill>
        <p:spPr bwMode="auto">
          <a:xfrm>
            <a:off x="0" y="5897563"/>
            <a:ext cx="121920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Slide Number Placeholder 4">
            <a:extLst>
              <a:ext uri="{FF2B5EF4-FFF2-40B4-BE49-F238E27FC236}">
                <a16:creationId xmlns:a16="http://schemas.microsoft.com/office/drawing/2014/main" id="{D1E1A894-4590-CEEC-82B1-A12E8F43D4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BD764A4C-7499-4D9E-AA9C-733431C4B649}" type="slidenum">
              <a:rPr lang="en-US" altLang="en-US" sz="1200" smtClean="0"/>
              <a:pPr fontAlgn="base">
                <a:lnSpc>
                  <a:spcPct val="100000"/>
                </a:lnSpc>
                <a:spcBef>
                  <a:spcPct val="0"/>
                </a:spcBef>
                <a:spcAft>
                  <a:spcPct val="0"/>
                </a:spcAft>
                <a:buFontTx/>
                <a:buNone/>
              </a:pPr>
              <a:t>26</a:t>
            </a:fld>
            <a:endParaRPr lang="en-US" altLang="en-US" sz="1200"/>
          </a:p>
        </p:txBody>
      </p:sp>
      <p:sp>
        <p:nvSpPr>
          <p:cNvPr id="50180" name="TextBox 7">
            <a:extLst>
              <a:ext uri="{FF2B5EF4-FFF2-40B4-BE49-F238E27FC236}">
                <a16:creationId xmlns:a16="http://schemas.microsoft.com/office/drawing/2014/main" id="{14CF739A-2756-AB47-11B9-E073D9B14840}"/>
              </a:ext>
            </a:extLst>
          </p:cNvPr>
          <p:cNvSpPr txBox="1">
            <a:spLocks noChangeArrowheads="1"/>
          </p:cNvSpPr>
          <p:nvPr/>
        </p:nvSpPr>
        <p:spPr bwMode="auto">
          <a:xfrm>
            <a:off x="2084388" y="3201988"/>
            <a:ext cx="77993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a:latin typeface="Arial" panose="020B0604020202020204" pitchFamily="34" charset="0"/>
                <a:cs typeface="Arial" panose="020B0604020202020204" pitchFamily="34" charset="0"/>
              </a:rPr>
              <a:t>Meghan Torres</a:t>
            </a:r>
          </a:p>
          <a:p>
            <a:pPr algn="ctr" eaLnBrk="1" hangingPunct="1">
              <a:lnSpc>
                <a:spcPct val="100000"/>
              </a:lnSpc>
              <a:spcBef>
                <a:spcPct val="0"/>
              </a:spcBef>
              <a:buFontTx/>
              <a:buNone/>
            </a:pPr>
            <a:r>
              <a:rPr lang="en-US" altLang="en-US" sz="3200">
                <a:latin typeface="Arial" panose="020B0604020202020204" pitchFamily="34" charset="0"/>
                <a:cs typeface="Arial" panose="020B0604020202020204" pitchFamily="34" charset="0"/>
              </a:rPr>
              <a:t>4030 Esplanade Way #380</a:t>
            </a:r>
          </a:p>
          <a:p>
            <a:pPr algn="ctr" eaLnBrk="1" hangingPunct="1">
              <a:lnSpc>
                <a:spcPct val="100000"/>
              </a:lnSpc>
              <a:spcBef>
                <a:spcPct val="0"/>
              </a:spcBef>
              <a:buFontTx/>
              <a:buNone/>
            </a:pPr>
            <a:r>
              <a:rPr lang="en-US" altLang="en-US" sz="3200">
                <a:latin typeface="Arial" panose="020B0604020202020204" pitchFamily="34" charset="0"/>
                <a:cs typeface="Arial" panose="020B0604020202020204" pitchFamily="34" charset="0"/>
              </a:rPr>
              <a:t>Tallahassee, FL 32399</a:t>
            </a:r>
          </a:p>
          <a:p>
            <a:pPr algn="ctr" eaLnBrk="1" hangingPunct="1">
              <a:lnSpc>
                <a:spcPct val="100000"/>
              </a:lnSpc>
              <a:spcBef>
                <a:spcPct val="0"/>
              </a:spcBef>
              <a:buFontTx/>
              <a:buNone/>
            </a:pPr>
            <a:r>
              <a:rPr lang="en-US" altLang="en-US" sz="3200">
                <a:latin typeface="Arial" panose="020B0604020202020204" pitchFamily="34" charset="0"/>
                <a:cs typeface="Arial" panose="020B0604020202020204" pitchFamily="34" charset="0"/>
              </a:rPr>
              <a:t>850-410-2876</a:t>
            </a:r>
          </a:p>
          <a:p>
            <a:pPr algn="ctr" eaLnBrk="1" hangingPunct="1">
              <a:lnSpc>
                <a:spcPct val="100000"/>
              </a:lnSpc>
              <a:spcBef>
                <a:spcPct val="0"/>
              </a:spcBef>
              <a:buFontTx/>
              <a:buNone/>
            </a:pPr>
            <a:r>
              <a:rPr lang="en-US" altLang="en-US" sz="3200">
                <a:latin typeface="Arial" panose="020B0604020202020204" pitchFamily="34" charset="0"/>
                <a:cs typeface="Arial" panose="020B0604020202020204" pitchFamily="34" charset="0"/>
              </a:rPr>
              <a:t>Meghan.Torres@apdcares.org</a:t>
            </a:r>
          </a:p>
        </p:txBody>
      </p:sp>
      <p:sp>
        <p:nvSpPr>
          <p:cNvPr id="50181" name="TextBox 1">
            <a:extLst>
              <a:ext uri="{FF2B5EF4-FFF2-40B4-BE49-F238E27FC236}">
                <a16:creationId xmlns:a16="http://schemas.microsoft.com/office/drawing/2014/main" id="{BDD816CF-20F0-BE45-5F79-A87F9931F11C}"/>
              </a:ext>
            </a:extLst>
          </p:cNvPr>
          <p:cNvSpPr txBox="1">
            <a:spLocks noChangeArrowheads="1"/>
          </p:cNvSpPr>
          <p:nvPr/>
        </p:nvSpPr>
        <p:spPr bwMode="auto">
          <a:xfrm>
            <a:off x="1836738" y="387350"/>
            <a:ext cx="842803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6000" b="1">
                <a:latin typeface="Arial" panose="020B0604020202020204" pitchFamily="34" charset="0"/>
                <a:cs typeface="Arial" panose="020B0604020202020204" pitchFamily="34" charset="0"/>
              </a:rPr>
              <a:t>Thank You!</a:t>
            </a:r>
          </a:p>
          <a:p>
            <a:pPr algn="ctr"/>
            <a:endParaRPr lang="en-US" altLang="en-US" sz="2400" b="1">
              <a:latin typeface="Arial" panose="020B0604020202020204" pitchFamily="34" charset="0"/>
              <a:cs typeface="Arial" panose="020B0604020202020204" pitchFamily="34" charset="0"/>
            </a:endParaRPr>
          </a:p>
          <a:p>
            <a:pPr algn="ctr"/>
            <a:r>
              <a:rPr lang="en-US" altLang="en-US" sz="4000">
                <a:latin typeface="Arial" panose="020B0604020202020204" pitchFamily="34" charset="0"/>
                <a:cs typeface="Arial" panose="020B0604020202020204" pitchFamily="34" charset="0"/>
              </a:rPr>
              <a:t>Please reach out with questions or additional information.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5">
            <a:extLst>
              <a:ext uri="{FF2B5EF4-FFF2-40B4-BE49-F238E27FC236}">
                <a16:creationId xmlns:a16="http://schemas.microsoft.com/office/drawing/2014/main" id="{0F1A23E9-B5AE-8CF5-3CA0-E5EB5A1D3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4" r="15154"/>
          <a:stretch>
            <a:fillRect/>
          </a:stretch>
        </p:blipFill>
        <p:spPr bwMode="auto">
          <a:xfrm rot="5400000">
            <a:off x="5715000" y="381000"/>
            <a:ext cx="762000" cy="121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lide Number Placeholder 4">
            <a:extLst>
              <a:ext uri="{FF2B5EF4-FFF2-40B4-BE49-F238E27FC236}">
                <a16:creationId xmlns:a16="http://schemas.microsoft.com/office/drawing/2014/main" id="{2A96439F-2186-8E2D-831B-6FBC99672BC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9FB1D411-DD39-44AA-986B-0AA4EFAB97F5}" type="slidenum">
              <a:rPr lang="en-US" altLang="en-US" sz="1200" smtClean="0"/>
              <a:pPr fontAlgn="base">
                <a:lnSpc>
                  <a:spcPct val="100000"/>
                </a:lnSpc>
                <a:spcBef>
                  <a:spcPct val="0"/>
                </a:spcBef>
                <a:spcAft>
                  <a:spcPct val="0"/>
                </a:spcAft>
                <a:buFontTx/>
                <a:buNone/>
              </a:pPr>
              <a:t>3</a:t>
            </a:fld>
            <a:endParaRPr lang="en-US" altLang="en-US" sz="1200"/>
          </a:p>
        </p:txBody>
      </p:sp>
      <p:sp>
        <p:nvSpPr>
          <p:cNvPr id="6149" name="TextBox 7">
            <a:extLst>
              <a:ext uri="{FF2B5EF4-FFF2-40B4-BE49-F238E27FC236}">
                <a16:creationId xmlns:a16="http://schemas.microsoft.com/office/drawing/2014/main" id="{04A2C6B7-9BCD-AB3A-956E-5D2E01D8DF8F}"/>
              </a:ext>
            </a:extLst>
          </p:cNvPr>
          <p:cNvSpPr txBox="1">
            <a:spLocks noChangeArrowheads="1"/>
          </p:cNvSpPr>
          <p:nvPr/>
        </p:nvSpPr>
        <p:spPr bwMode="auto">
          <a:xfrm>
            <a:off x="276891" y="1266928"/>
            <a:ext cx="11718463" cy="4801314"/>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200" dirty="0">
                <a:latin typeface="Arial" panose="020B0604020202020204" pitchFamily="34" charset="0"/>
                <a:cs typeface="Arial" panose="020B0604020202020204" pitchFamily="34" charset="0"/>
              </a:rPr>
              <a:t>Federal Law: Trafficking Victims Protection Act of 2000 and its subsequent reauthorizations define human trafficking as: </a:t>
            </a:r>
          </a:p>
          <a:p>
            <a:pPr eaLnBrk="1" hangingPunct="1">
              <a:defRPr/>
            </a:pPr>
            <a:endParaRPr lang="en-US" altLang="en-US" sz="1050" dirty="0">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Sex trafficking in which a commercial sex act is inducted by force, fraud, or coercion, or in which the person induced to perform such act has not attained the 18 yrs. of age;</a:t>
            </a:r>
          </a:p>
          <a:p>
            <a:pPr eaLnBrk="1" hangingPunct="1">
              <a:defRPr/>
            </a:pPr>
            <a:endParaRPr lang="en-US" altLang="en-US" sz="1050" dirty="0">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The recruitment, harboring, transportation, provision, or obtaining of a person for labor or service, using force, fraud, or coercion for the purpose of subjection into involuntary servitude, peonage, debt bondage, or slavery.  (22 U.S.C. 7102 § (9))</a:t>
            </a:r>
          </a:p>
          <a:p>
            <a:pPr eaLnBrk="1" hangingPunct="1">
              <a:defRPr/>
            </a:pPr>
            <a:endParaRPr lang="en-US" altLang="en-US" sz="1050" dirty="0">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defRPr/>
            </a:pPr>
            <a:r>
              <a:rPr lang="en-US" altLang="en-US" sz="2200" dirty="0">
                <a:latin typeface="Arial" panose="020B0604020202020204" pitchFamily="34" charset="0"/>
                <a:cs typeface="Arial" panose="020B0604020202020204" pitchFamily="34" charset="0"/>
              </a:rPr>
              <a:t>Minors induced into commercial sex are human trafficking victims regardless of force, fraud or coercion is present.  </a:t>
            </a:r>
          </a:p>
          <a:p>
            <a:pPr eaLnBrk="1" hangingPunct="1">
              <a:defRPr/>
            </a:pPr>
            <a:endParaRPr lang="en-US" altLang="en-US" sz="1050" dirty="0">
              <a:latin typeface="Arial" panose="020B0604020202020204" pitchFamily="34" charset="0"/>
              <a:cs typeface="Arial" panose="020B0604020202020204" pitchFamily="34" charset="0"/>
            </a:endParaRPr>
          </a:p>
          <a:p>
            <a:pPr eaLnBrk="1" hangingPunct="1">
              <a:defRPr/>
            </a:pPr>
            <a:r>
              <a:rPr lang="en-US" altLang="en-US" sz="2200" dirty="0">
                <a:latin typeface="Arial" panose="020B0604020202020204" pitchFamily="34" charset="0"/>
                <a:cs typeface="Arial" panose="020B0604020202020204" pitchFamily="34" charset="0"/>
              </a:rPr>
              <a:t>Florida Statute Chapter 787.06(2)(d) - Transportation, soliciting, recruiting, harboring, providing, enticing, maintaining, or obtaining another person for the purpose of exploitation of that person.   </a:t>
            </a:r>
          </a:p>
        </p:txBody>
      </p:sp>
      <p:sp>
        <p:nvSpPr>
          <p:cNvPr id="2" name="TextBox 6">
            <a:extLst>
              <a:ext uri="{FF2B5EF4-FFF2-40B4-BE49-F238E27FC236}">
                <a16:creationId xmlns:a16="http://schemas.microsoft.com/office/drawing/2014/main" id="{A60B6A99-B2D0-BE49-1A4B-24E77A59876A}"/>
              </a:ext>
            </a:extLst>
          </p:cNvPr>
          <p:cNvSpPr txBox="1">
            <a:spLocks noChangeArrowheads="1"/>
          </p:cNvSpPr>
          <p:nvPr/>
        </p:nvSpPr>
        <p:spPr bwMode="auto">
          <a:xfrm>
            <a:off x="2495704" y="156907"/>
            <a:ext cx="7213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000" b="1">
                <a:latin typeface="Arial" panose="020B0604020202020204" pitchFamily="34" charset="0"/>
                <a:cs typeface="Arial" panose="020B0604020202020204" pitchFamily="34" charset="0"/>
              </a:rPr>
              <a:t>Human Trafficking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EF769B06-7019-A3F5-97CA-5622D765E9E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B9A314E-D9BF-4102-8E41-1CEE19C1F41F}" type="slidenum">
              <a:rPr lang="en-US" altLang="en-US" sz="1200" smtClean="0"/>
              <a:pPr fontAlgn="base">
                <a:lnSpc>
                  <a:spcPct val="100000"/>
                </a:lnSpc>
                <a:spcBef>
                  <a:spcPct val="0"/>
                </a:spcBef>
                <a:spcAft>
                  <a:spcPct val="0"/>
                </a:spcAft>
                <a:buFontTx/>
                <a:buNone/>
              </a:pPr>
              <a:t>4</a:t>
            </a:fld>
            <a:endParaRPr lang="en-US" altLang="en-US" sz="1200"/>
          </a:p>
        </p:txBody>
      </p:sp>
      <p:pic>
        <p:nvPicPr>
          <p:cNvPr id="8195" name="Picture 8">
            <a:extLst>
              <a:ext uri="{FF2B5EF4-FFF2-40B4-BE49-F238E27FC236}">
                <a16:creationId xmlns:a16="http://schemas.microsoft.com/office/drawing/2014/main" id="{B28E3F18-DB06-9E22-E3A3-9D5657E32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54" r="-1924"/>
          <a:stretch>
            <a:fillRect/>
          </a:stretch>
        </p:blipFill>
        <p:spPr bwMode="auto">
          <a:xfrm>
            <a:off x="0" y="0"/>
            <a:ext cx="126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BC2E00B-E567-8DB8-CFBE-98D5F9B1A3BF}"/>
              </a:ext>
            </a:extLst>
          </p:cNvPr>
          <p:cNvSpPr txBox="1"/>
          <p:nvPr/>
        </p:nvSpPr>
        <p:spPr>
          <a:xfrm>
            <a:off x="1081088" y="2957513"/>
            <a:ext cx="5089525" cy="3230562"/>
          </a:xfrm>
          <a:prstGeom prst="rect">
            <a:avLst/>
          </a:prstGeom>
          <a:noFill/>
        </p:spPr>
        <p:txBody>
          <a:bodyPr>
            <a:spAutoFit/>
          </a:bodyPr>
          <a:lstStyle/>
          <a:p>
            <a:pPr marL="342900" indent="-342900" eaLnBrk="1" fontAlgn="auto" hangingPunct="1">
              <a:spcBef>
                <a:spcPts val="0"/>
              </a:spcBef>
              <a:spcAft>
                <a:spcPts val="0"/>
              </a:spcAft>
              <a:buFont typeface="Arial" panose="020B0604020202020204" pitchFamily="34" charset="0"/>
              <a:buChar char="•"/>
              <a:defRPr/>
            </a:pPr>
            <a:r>
              <a:rPr lang="en-US" sz="2400">
                <a:latin typeface="Arial" panose="020B0604020202020204" pitchFamily="34" charset="0"/>
                <a:cs typeface="Arial" panose="020B0604020202020204" pitchFamily="34" charset="0"/>
              </a:rPr>
              <a:t>Human trafficking is the third largest international crime and is a $15.5 billion industry in industrialized countries. </a:t>
            </a:r>
          </a:p>
          <a:p>
            <a:pPr eaLnBrk="1" fontAlgn="auto" hangingPunct="1">
              <a:spcBef>
                <a:spcPts val="0"/>
              </a:spcBef>
              <a:spcAft>
                <a:spcPts val="0"/>
              </a:spcAft>
              <a:defRPr/>
            </a:pPr>
            <a:endParaRPr lang="en-US" sz="1200">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sz="2400">
                <a:latin typeface="Arial" panose="020B0604020202020204" pitchFamily="34" charset="0"/>
                <a:cs typeface="Arial" panose="020B0604020202020204" pitchFamily="34" charset="0"/>
              </a:rPr>
              <a:t>While labor trafficking happens all over the world and in developed countries like the U.S., it is less reported than sex trafficking.</a:t>
            </a:r>
          </a:p>
        </p:txBody>
      </p:sp>
      <p:sp>
        <p:nvSpPr>
          <p:cNvPr id="8197" name="TextBox 9">
            <a:extLst>
              <a:ext uri="{FF2B5EF4-FFF2-40B4-BE49-F238E27FC236}">
                <a16:creationId xmlns:a16="http://schemas.microsoft.com/office/drawing/2014/main" id="{81ACF14D-C394-8878-5901-1823458B6CCC}"/>
              </a:ext>
            </a:extLst>
          </p:cNvPr>
          <p:cNvSpPr txBox="1">
            <a:spLocks noChangeArrowheads="1"/>
          </p:cNvSpPr>
          <p:nvPr/>
        </p:nvSpPr>
        <p:spPr bwMode="auto">
          <a:xfrm>
            <a:off x="1211263" y="261938"/>
            <a:ext cx="43529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Human Trafficking  Statistics </a:t>
            </a:r>
          </a:p>
        </p:txBody>
      </p:sp>
      <p:pic>
        <p:nvPicPr>
          <p:cNvPr id="8198" name="Picture 1">
            <a:extLst>
              <a:ext uri="{FF2B5EF4-FFF2-40B4-BE49-F238E27FC236}">
                <a16:creationId xmlns:a16="http://schemas.microsoft.com/office/drawing/2014/main" id="{37D64434-E9C2-8130-DF77-56132D9B2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288" y="-388938"/>
            <a:ext cx="6702425" cy="765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a:extLst>
              <a:ext uri="{FF2B5EF4-FFF2-40B4-BE49-F238E27FC236}">
                <a16:creationId xmlns:a16="http://schemas.microsoft.com/office/drawing/2014/main" id="{9975BC36-28C9-0ECF-2D93-EADB4B33467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BEF22B8A-60ED-4F1F-8DBE-AC275E17D164}" type="slidenum">
              <a:rPr lang="en-US" altLang="en-US" sz="1200" smtClean="0"/>
              <a:pPr fontAlgn="base">
                <a:lnSpc>
                  <a:spcPct val="100000"/>
                </a:lnSpc>
                <a:spcBef>
                  <a:spcPct val="0"/>
                </a:spcBef>
                <a:spcAft>
                  <a:spcPct val="0"/>
                </a:spcAft>
                <a:buFontTx/>
                <a:buNone/>
              </a:pPr>
              <a:t>5</a:t>
            </a:fld>
            <a:endParaRPr lang="en-US" altLang="en-US" sz="1200"/>
          </a:p>
        </p:txBody>
      </p:sp>
      <p:sp>
        <p:nvSpPr>
          <p:cNvPr id="10243" name="TextBox 10">
            <a:extLst>
              <a:ext uri="{FF2B5EF4-FFF2-40B4-BE49-F238E27FC236}">
                <a16:creationId xmlns:a16="http://schemas.microsoft.com/office/drawing/2014/main" id="{805F6F3E-A3A4-A9BA-0567-8EAECFFA344F}"/>
              </a:ext>
            </a:extLst>
          </p:cNvPr>
          <p:cNvSpPr txBox="1">
            <a:spLocks noChangeArrowheads="1"/>
          </p:cNvSpPr>
          <p:nvPr/>
        </p:nvSpPr>
        <p:spPr bwMode="auto">
          <a:xfrm>
            <a:off x="6838617" y="3141722"/>
            <a:ext cx="3941238"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a:latin typeface="Arial" panose="020B0604020202020204" pitchFamily="34" charset="0"/>
                <a:cs typeface="Arial" panose="020B0604020202020204" pitchFamily="34" charset="0"/>
              </a:rPr>
              <a:t>1. California</a:t>
            </a:r>
          </a:p>
          <a:p>
            <a:pPr eaLnBrk="1" hangingPunct="1">
              <a:lnSpc>
                <a:spcPct val="100000"/>
              </a:lnSpc>
              <a:spcBef>
                <a:spcPct val="0"/>
              </a:spcBef>
              <a:buFontTx/>
              <a:buNone/>
            </a:pPr>
            <a:r>
              <a:rPr lang="en-US" altLang="en-US" sz="3600">
                <a:latin typeface="Arial" panose="020B0604020202020204" pitchFamily="34" charset="0"/>
                <a:cs typeface="Arial" panose="020B0604020202020204" pitchFamily="34" charset="0"/>
              </a:rPr>
              <a:t>2. Texas</a:t>
            </a:r>
          </a:p>
          <a:p>
            <a:pPr eaLnBrk="1" hangingPunct="1">
              <a:lnSpc>
                <a:spcPct val="100000"/>
              </a:lnSpc>
              <a:spcBef>
                <a:spcPct val="0"/>
              </a:spcBef>
              <a:buFontTx/>
              <a:buNone/>
            </a:pPr>
            <a:r>
              <a:rPr lang="en-US" altLang="en-US" sz="3600" b="1">
                <a:latin typeface="Arial" panose="020B0604020202020204" pitchFamily="34" charset="0"/>
                <a:cs typeface="Arial" panose="020B0604020202020204" pitchFamily="34" charset="0"/>
              </a:rPr>
              <a:t>3. Florida </a:t>
            </a:r>
          </a:p>
          <a:p>
            <a:pPr eaLnBrk="1" hangingPunct="1">
              <a:lnSpc>
                <a:spcPct val="100000"/>
              </a:lnSpc>
              <a:spcBef>
                <a:spcPct val="0"/>
              </a:spcBef>
              <a:buFontTx/>
              <a:buNone/>
            </a:pPr>
            <a:r>
              <a:rPr lang="en-US" altLang="en-US" sz="3600">
                <a:latin typeface="Arial" panose="020B0604020202020204" pitchFamily="34" charset="0"/>
                <a:cs typeface="Arial" panose="020B0604020202020204" pitchFamily="34" charset="0"/>
              </a:rPr>
              <a:t>4. Illinois </a:t>
            </a:r>
          </a:p>
        </p:txBody>
      </p:sp>
      <p:sp>
        <p:nvSpPr>
          <p:cNvPr id="10244" name="TextBox 5">
            <a:extLst>
              <a:ext uri="{FF2B5EF4-FFF2-40B4-BE49-F238E27FC236}">
                <a16:creationId xmlns:a16="http://schemas.microsoft.com/office/drawing/2014/main" id="{BD96B250-C6B3-6982-C639-30F84B5CBD24}"/>
              </a:ext>
            </a:extLst>
          </p:cNvPr>
          <p:cNvSpPr txBox="1">
            <a:spLocks noChangeArrowheads="1"/>
          </p:cNvSpPr>
          <p:nvPr/>
        </p:nvSpPr>
        <p:spPr bwMode="auto">
          <a:xfrm>
            <a:off x="6192853" y="720652"/>
            <a:ext cx="57023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400" b="1">
                <a:latin typeface="Arial" panose="020B0604020202020204" pitchFamily="34" charset="0"/>
                <a:cs typeface="Arial" panose="020B0604020202020204" pitchFamily="34" charset="0"/>
              </a:rPr>
              <a:t>National Ranking for Human Trafficking in the U.S. </a:t>
            </a:r>
          </a:p>
        </p:txBody>
      </p:sp>
      <p:pic>
        <p:nvPicPr>
          <p:cNvPr id="10245" name="Picture 1">
            <a:extLst>
              <a:ext uri="{FF2B5EF4-FFF2-40B4-BE49-F238E27FC236}">
                <a16:creationId xmlns:a16="http://schemas.microsoft.com/office/drawing/2014/main" id="{03FC858F-A1C5-3119-3739-8DA627A65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63" t="4469" r="5367" b="6537"/>
          <a:stretch>
            <a:fillRect/>
          </a:stretch>
        </p:blipFill>
        <p:spPr bwMode="auto">
          <a:xfrm>
            <a:off x="0" y="0"/>
            <a:ext cx="5867671" cy="596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284CF72D-AA27-9388-684E-79CEBA2036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651" b="53008"/>
          <a:stretch>
            <a:fillRect/>
          </a:stretch>
        </p:blipFill>
        <p:spPr bwMode="auto">
          <a:xfrm>
            <a:off x="0" y="4488110"/>
            <a:ext cx="12192000" cy="236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View of earth from space">
            <a:extLst>
              <a:ext uri="{FF2B5EF4-FFF2-40B4-BE49-F238E27FC236}">
                <a16:creationId xmlns:a16="http://schemas.microsoft.com/office/drawing/2014/main" id="{90EBF72D-A458-734F-8449-ECC96D8D4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113" y="2155825"/>
            <a:ext cx="3462337"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a:extLst>
              <a:ext uri="{FF2B5EF4-FFF2-40B4-BE49-F238E27FC236}">
                <a16:creationId xmlns:a16="http://schemas.microsoft.com/office/drawing/2014/main" id="{EFB59681-6B02-4686-4DF9-31AC401C4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4" b="15154"/>
          <a:stretch>
            <a:fillRect/>
          </a:stretch>
        </p:blipFill>
        <p:spPr bwMode="auto">
          <a:xfrm>
            <a:off x="0" y="5976938"/>
            <a:ext cx="121920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Slide Number Placeholder 4">
            <a:extLst>
              <a:ext uri="{FF2B5EF4-FFF2-40B4-BE49-F238E27FC236}">
                <a16:creationId xmlns:a16="http://schemas.microsoft.com/office/drawing/2014/main" id="{738468F6-20F7-98F1-3EA1-54DD55006D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FBA70304-C894-43A5-8686-9436717D65A0}" type="slidenum">
              <a:rPr lang="en-US" altLang="en-US" sz="1200" smtClean="0"/>
              <a:pPr fontAlgn="base">
                <a:lnSpc>
                  <a:spcPct val="100000"/>
                </a:lnSpc>
                <a:spcBef>
                  <a:spcPct val="0"/>
                </a:spcBef>
                <a:spcAft>
                  <a:spcPct val="0"/>
                </a:spcAft>
                <a:buFontTx/>
                <a:buNone/>
              </a:pPr>
              <a:t>6</a:t>
            </a:fld>
            <a:endParaRPr lang="en-US" altLang="en-US" sz="1200"/>
          </a:p>
        </p:txBody>
      </p:sp>
      <p:sp>
        <p:nvSpPr>
          <p:cNvPr id="8" name="TextBox 7">
            <a:extLst>
              <a:ext uri="{FF2B5EF4-FFF2-40B4-BE49-F238E27FC236}">
                <a16:creationId xmlns:a16="http://schemas.microsoft.com/office/drawing/2014/main" id="{B37E22B0-FD35-534A-5099-3A0127536941}"/>
              </a:ext>
            </a:extLst>
          </p:cNvPr>
          <p:cNvSpPr txBox="1"/>
          <p:nvPr/>
        </p:nvSpPr>
        <p:spPr>
          <a:xfrm>
            <a:off x="276225" y="1474788"/>
            <a:ext cx="7886700" cy="4284662"/>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342900" indent="-342900" eaLnBrk="1" hangingPunct="1">
              <a:spcBef>
                <a:spcPts val="0"/>
              </a:spcBef>
              <a:buFont typeface="Arial" panose="020B0604020202020204" pitchFamily="34" charset="0"/>
              <a:buChar char="•"/>
              <a:defRPr/>
            </a:pPr>
            <a:r>
              <a:rPr lang="en-US" altLang="en-US" sz="2200">
                <a:latin typeface="Arial" panose="020B0604020202020204" pitchFamily="34" charset="0"/>
                <a:cs typeface="Arial" panose="020B0604020202020204" pitchFamily="34" charset="0"/>
              </a:rPr>
              <a:t>According to the US Department of State, 24.9 million people are trafficked at any given time. </a:t>
            </a:r>
          </a:p>
          <a:p>
            <a:pPr eaLnBrk="1" hangingPunct="1">
              <a:spcBef>
                <a:spcPts val="0"/>
              </a:spcBef>
              <a:defRPr/>
            </a:pPr>
            <a:endParaRPr lang="en-US" altLang="en-US" sz="1050">
              <a:latin typeface="Arial" panose="020B0604020202020204" pitchFamily="34" charset="0"/>
              <a:cs typeface="Arial" panose="020B0604020202020204" pitchFamily="34" charset="0"/>
            </a:endParaRPr>
          </a:p>
          <a:p>
            <a:pPr marL="342900" indent="-342900" eaLnBrk="1" hangingPunct="1">
              <a:spcBef>
                <a:spcPts val="0"/>
              </a:spcBef>
              <a:buFont typeface="Arial" panose="020B0604020202020204" pitchFamily="34" charset="0"/>
              <a:buChar char="•"/>
              <a:defRPr/>
            </a:pPr>
            <a:r>
              <a:rPr lang="en-US" altLang="en-US" sz="2200">
                <a:latin typeface="Arial" panose="020B0604020202020204" pitchFamily="34" charset="0"/>
                <a:cs typeface="Arial" panose="020B0604020202020204" pitchFamily="34" charset="0"/>
              </a:rPr>
              <a:t>77% of victims are trafficked in their countries of residence.</a:t>
            </a:r>
            <a:r>
              <a:rPr lang="en-US" altLang="en-US" sz="2200">
                <a:solidFill>
                  <a:schemeClr val="bg1"/>
                </a:solidFill>
                <a:latin typeface="Arial" panose="020B0604020202020204" pitchFamily="34" charset="0"/>
                <a:cs typeface="Arial" panose="020B0604020202020204" pitchFamily="34" charset="0"/>
              </a:rPr>
              <a:t> </a:t>
            </a:r>
          </a:p>
          <a:p>
            <a:pPr eaLnBrk="1" hangingPunct="1">
              <a:spcBef>
                <a:spcPts val="0"/>
              </a:spcBef>
              <a:defRPr/>
            </a:pPr>
            <a:endParaRPr lang="en-US" altLang="en-US" sz="1050">
              <a:solidFill>
                <a:schemeClr val="bg1"/>
              </a:solidFill>
              <a:latin typeface="Arial" panose="020B0604020202020204" pitchFamily="34" charset="0"/>
              <a:cs typeface="Arial" panose="020B0604020202020204" pitchFamily="34" charset="0"/>
            </a:endParaRPr>
          </a:p>
          <a:p>
            <a:pPr marL="342900" indent="-342900" eaLnBrk="1" hangingPunct="1">
              <a:spcBef>
                <a:spcPts val="0"/>
              </a:spcBef>
              <a:buFont typeface="Arial" panose="020B0604020202020204" pitchFamily="34" charset="0"/>
              <a:buChar char="•"/>
              <a:defRPr/>
            </a:pPr>
            <a:r>
              <a:rPr lang="en-US" altLang="en-US" sz="2200">
                <a:latin typeface="Arial" panose="020B0604020202020204" pitchFamily="34" charset="0"/>
                <a:cs typeface="Arial" panose="020B0604020202020204" pitchFamily="34" charset="0"/>
              </a:rPr>
              <a:t>40% of sex trafficking and 20% of labor trafficking cases involved victims who were U.S. citizens.</a:t>
            </a:r>
          </a:p>
          <a:p>
            <a:pPr eaLnBrk="1" hangingPunct="1">
              <a:spcBef>
                <a:spcPts val="0"/>
              </a:spcBef>
              <a:defRPr/>
            </a:pPr>
            <a:endParaRPr lang="en-US" altLang="en-US" sz="1050">
              <a:latin typeface="Arial" panose="020B0604020202020204" pitchFamily="34" charset="0"/>
              <a:cs typeface="Arial" panose="020B0604020202020204" pitchFamily="34" charset="0"/>
            </a:endParaRPr>
          </a:p>
          <a:p>
            <a:pPr marL="342900" indent="-342900" eaLnBrk="1" hangingPunct="1">
              <a:spcBef>
                <a:spcPts val="0"/>
              </a:spcBef>
              <a:buFont typeface="Arial" panose="020B0604020202020204" pitchFamily="34" charset="0"/>
              <a:buChar char="•"/>
              <a:defRPr/>
            </a:pPr>
            <a:r>
              <a:rPr lang="en-US" altLang="en-US" sz="2200">
                <a:latin typeface="Arial" panose="020B0604020202020204" pitchFamily="34" charset="0"/>
                <a:cs typeface="Arial" panose="020B0604020202020204" pitchFamily="34" charset="0"/>
              </a:rPr>
              <a:t>Women were victims in 85% of sex trafficking cases and men in 40% labor trafficking cases.</a:t>
            </a:r>
          </a:p>
          <a:p>
            <a:pPr eaLnBrk="1" hangingPunct="1">
              <a:spcBef>
                <a:spcPts val="0"/>
              </a:spcBef>
              <a:defRPr/>
            </a:pPr>
            <a:endParaRPr lang="en-US" altLang="en-US" sz="1050">
              <a:latin typeface="Arial" panose="020B0604020202020204" pitchFamily="34" charset="0"/>
              <a:cs typeface="Arial" panose="020B0604020202020204" pitchFamily="34" charset="0"/>
            </a:endParaRPr>
          </a:p>
          <a:p>
            <a:pPr marL="342900" indent="-342900" eaLnBrk="1" hangingPunct="1">
              <a:spcBef>
                <a:spcPts val="0"/>
              </a:spcBef>
              <a:buFont typeface="Arial" panose="020B0604020202020204" pitchFamily="34" charset="0"/>
              <a:buChar char="•"/>
              <a:defRPr/>
            </a:pPr>
            <a:r>
              <a:rPr lang="en-US" altLang="en-US" sz="2200">
                <a:latin typeface="Arial" panose="020B0604020202020204" pitchFamily="34" charset="0"/>
                <a:cs typeface="Arial" panose="020B0604020202020204" pitchFamily="34" charset="0"/>
              </a:rPr>
              <a:t>Children are involved in 33% of sex trafficking cases and 20% labor trafficking cases.</a:t>
            </a:r>
          </a:p>
          <a:p>
            <a:pPr eaLnBrk="1" hangingPunct="1">
              <a:spcBef>
                <a:spcPts val="0"/>
              </a:spcBef>
              <a:defRPr/>
            </a:pPr>
            <a:endParaRPr lang="en-US" altLang="en-US" sz="1050">
              <a:latin typeface="Arial" panose="020B0604020202020204" pitchFamily="34" charset="0"/>
              <a:cs typeface="Arial" panose="020B0604020202020204" pitchFamily="34" charset="0"/>
            </a:endParaRPr>
          </a:p>
          <a:p>
            <a:pPr marL="342900" indent="-342900" eaLnBrk="1" hangingPunct="1">
              <a:spcBef>
                <a:spcPts val="0"/>
              </a:spcBef>
              <a:buFont typeface="Arial" panose="020B0604020202020204" pitchFamily="34" charset="0"/>
              <a:buChar char="•"/>
              <a:defRPr/>
            </a:pPr>
            <a:r>
              <a:rPr lang="en-US" altLang="en-US" sz="2200">
                <a:latin typeface="Arial" panose="020B0604020202020204" pitchFamily="34" charset="0"/>
                <a:cs typeface="Arial" panose="020B0604020202020204" pitchFamily="34" charset="0"/>
              </a:rPr>
              <a:t>Males are historically undercounted. </a:t>
            </a:r>
          </a:p>
        </p:txBody>
      </p:sp>
      <p:sp>
        <p:nvSpPr>
          <p:cNvPr id="12294" name="TextBox 6">
            <a:extLst>
              <a:ext uri="{FF2B5EF4-FFF2-40B4-BE49-F238E27FC236}">
                <a16:creationId xmlns:a16="http://schemas.microsoft.com/office/drawing/2014/main" id="{FD325127-6CDB-892D-3DE5-F4554205B675}"/>
              </a:ext>
            </a:extLst>
          </p:cNvPr>
          <p:cNvSpPr txBox="1">
            <a:spLocks noChangeArrowheads="1"/>
          </p:cNvSpPr>
          <p:nvPr/>
        </p:nvSpPr>
        <p:spPr bwMode="auto">
          <a:xfrm>
            <a:off x="1203325" y="220663"/>
            <a:ext cx="99901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a:latin typeface="Arial" panose="020B0604020202020204" pitchFamily="34" charset="0"/>
                <a:cs typeface="Arial" panose="020B0604020202020204" pitchFamily="34" charset="0"/>
              </a:rPr>
              <a:t>Worldwide and National Statistics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EFBBFA59-4A11-0A03-D925-B9A5593C8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95" t="5232" b="5492"/>
          <a:stretch>
            <a:fillRect/>
          </a:stretch>
        </p:blipFill>
        <p:spPr bwMode="auto">
          <a:xfrm>
            <a:off x="0" y="0"/>
            <a:ext cx="5233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Slide Number Placeholder 4">
            <a:extLst>
              <a:ext uri="{FF2B5EF4-FFF2-40B4-BE49-F238E27FC236}">
                <a16:creationId xmlns:a16="http://schemas.microsoft.com/office/drawing/2014/main" id="{F3AA9143-CF5C-5731-7F7D-1C5AD528BD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C4730665-2F4A-405E-8ED3-120ACD8ADEF4}" type="slidenum">
              <a:rPr lang="en-US" altLang="en-US" sz="1200" smtClean="0"/>
              <a:pPr fontAlgn="base">
                <a:lnSpc>
                  <a:spcPct val="100000"/>
                </a:lnSpc>
                <a:spcBef>
                  <a:spcPct val="0"/>
                </a:spcBef>
                <a:spcAft>
                  <a:spcPct val="0"/>
                </a:spcAft>
                <a:buFontTx/>
                <a:buNone/>
              </a:pPr>
              <a:t>7</a:t>
            </a:fld>
            <a:endParaRPr lang="en-US" altLang="en-US" sz="1200"/>
          </a:p>
        </p:txBody>
      </p:sp>
      <p:sp>
        <p:nvSpPr>
          <p:cNvPr id="14340" name="TextBox 10">
            <a:extLst>
              <a:ext uri="{FF2B5EF4-FFF2-40B4-BE49-F238E27FC236}">
                <a16:creationId xmlns:a16="http://schemas.microsoft.com/office/drawing/2014/main" id="{EF53B815-7FB7-2EBC-FF94-378D375DC3A5}"/>
              </a:ext>
            </a:extLst>
          </p:cNvPr>
          <p:cNvSpPr txBox="1">
            <a:spLocks noChangeArrowheads="1"/>
          </p:cNvSpPr>
          <p:nvPr/>
        </p:nvSpPr>
        <p:spPr bwMode="auto">
          <a:xfrm>
            <a:off x="5222875" y="2711450"/>
            <a:ext cx="6529388"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FORCE: </a:t>
            </a:r>
            <a:r>
              <a:rPr lang="en-US" altLang="en-US">
                <a:latin typeface="Arial" panose="020B0604020202020204" pitchFamily="34" charset="0"/>
                <a:cs typeface="Arial" panose="020B0604020202020204" pitchFamily="34" charset="0"/>
              </a:rPr>
              <a:t>Beating, Burning, Torture Practices, Sexual Assault, Seasoning </a:t>
            </a:r>
          </a:p>
          <a:p>
            <a:pPr eaLnBrk="1" hangingPunct="1">
              <a:lnSpc>
                <a:spcPct val="100000"/>
              </a:lnSpc>
              <a:spcBef>
                <a:spcPct val="0"/>
              </a:spcBef>
              <a:buFontTx/>
              <a:buNone/>
            </a:pPr>
            <a:endParaRPr lang="en-US" altLang="en-US">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FRAUD:</a:t>
            </a:r>
            <a:r>
              <a:rPr lang="en-US" altLang="en-US">
                <a:latin typeface="Arial" panose="020B0604020202020204" pitchFamily="34" charset="0"/>
                <a:cs typeface="Arial" panose="020B0604020202020204" pitchFamily="34" charset="0"/>
              </a:rPr>
              <a:t> False Promises, Withholding Wages, Blackmail, Extortion, Deceitful Behavior </a:t>
            </a:r>
          </a:p>
          <a:p>
            <a:pPr eaLnBrk="1" hangingPunct="1">
              <a:lnSpc>
                <a:spcPct val="100000"/>
              </a:lnSpc>
              <a:spcBef>
                <a:spcPct val="0"/>
              </a:spcBef>
              <a:buFontTx/>
              <a:buNone/>
            </a:pPr>
            <a:endParaRPr lang="en-US" altLang="en-US" sz="3600">
              <a:latin typeface="Arial" panose="020B0604020202020204" pitchFamily="34" charset="0"/>
              <a:cs typeface="Arial" panose="020B0604020202020204" pitchFamily="34" charset="0"/>
            </a:endParaRPr>
          </a:p>
        </p:txBody>
      </p:sp>
      <p:sp>
        <p:nvSpPr>
          <p:cNvPr id="14341" name="TextBox 5">
            <a:extLst>
              <a:ext uri="{FF2B5EF4-FFF2-40B4-BE49-F238E27FC236}">
                <a16:creationId xmlns:a16="http://schemas.microsoft.com/office/drawing/2014/main" id="{A3962FD5-E2B8-EB07-8A65-EF5FD9571584}"/>
              </a:ext>
            </a:extLst>
          </p:cNvPr>
          <p:cNvSpPr txBox="1">
            <a:spLocks noChangeArrowheads="1"/>
          </p:cNvSpPr>
          <p:nvPr/>
        </p:nvSpPr>
        <p:spPr bwMode="auto">
          <a:xfrm>
            <a:off x="4918075" y="515938"/>
            <a:ext cx="65611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b="1">
                <a:latin typeface="Arial" panose="020B0604020202020204" pitchFamily="34" charset="0"/>
                <a:cs typeface="Arial" panose="020B0604020202020204" pitchFamily="34" charset="0"/>
              </a:rPr>
              <a:t>Human Trafficking Elements </a:t>
            </a:r>
          </a:p>
        </p:txBody>
      </p:sp>
      <p:pic>
        <p:nvPicPr>
          <p:cNvPr id="14342" name="Picture 6">
            <a:extLst>
              <a:ext uri="{FF2B5EF4-FFF2-40B4-BE49-F238E27FC236}">
                <a16:creationId xmlns:a16="http://schemas.microsoft.com/office/drawing/2014/main" id="{A80BF8D0-B2FD-C48A-6287-FF387A908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429" b="53008"/>
          <a:stretch>
            <a:fillRect/>
          </a:stretch>
        </p:blipFill>
        <p:spPr bwMode="auto">
          <a:xfrm>
            <a:off x="0" y="5457825"/>
            <a:ext cx="1219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Slide Number Placeholder 3">
            <a:extLst>
              <a:ext uri="{FF2B5EF4-FFF2-40B4-BE49-F238E27FC236}">
                <a16:creationId xmlns:a16="http://schemas.microsoft.com/office/drawing/2014/main" id="{79169DED-EE35-D8A9-20B1-291DFC32790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134CFBD6-ABA5-420F-837F-0163E07D05BB}" type="slidenum">
              <a:rPr lang="en-US" altLang="en-US" sz="1200" smtClean="0"/>
              <a:pPr fontAlgn="base">
                <a:lnSpc>
                  <a:spcPct val="100000"/>
                </a:lnSpc>
                <a:spcBef>
                  <a:spcPct val="0"/>
                </a:spcBef>
                <a:spcAft>
                  <a:spcPct val="0"/>
                </a:spcAft>
                <a:buFontTx/>
                <a:buNone/>
              </a:pPr>
              <a:t>8</a:t>
            </a:fld>
            <a:endParaRPr lang="en-US" altLang="en-US" sz="1200"/>
          </a:p>
        </p:txBody>
      </p:sp>
      <p:sp>
        <p:nvSpPr>
          <p:cNvPr id="16387" name="TextBox 7">
            <a:extLst>
              <a:ext uri="{FF2B5EF4-FFF2-40B4-BE49-F238E27FC236}">
                <a16:creationId xmlns:a16="http://schemas.microsoft.com/office/drawing/2014/main" id="{7350B114-C6C6-2671-4FEC-42B5B187890B}"/>
              </a:ext>
            </a:extLst>
          </p:cNvPr>
          <p:cNvSpPr txBox="1">
            <a:spLocks noChangeArrowheads="1"/>
          </p:cNvSpPr>
          <p:nvPr/>
        </p:nvSpPr>
        <p:spPr bwMode="auto">
          <a:xfrm>
            <a:off x="314325" y="2281238"/>
            <a:ext cx="64516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COERCION:</a:t>
            </a:r>
            <a:r>
              <a:rPr lang="en-US" altLang="en-US">
                <a:latin typeface="Arial" panose="020B0604020202020204" pitchFamily="34" charset="0"/>
                <a:cs typeface="Arial" panose="020B0604020202020204" pitchFamily="34" charset="0"/>
              </a:rPr>
              <a:t> Threats of Serious Harm, Intimidation/Humiliation, Emotional Abuse, Creating Dependency, Quotas</a:t>
            </a:r>
          </a:p>
          <a:p>
            <a:pPr eaLnBrk="1" hangingPunct="1">
              <a:lnSpc>
                <a:spcPct val="100000"/>
              </a:lnSpc>
              <a:spcBef>
                <a:spcPct val="0"/>
              </a:spcBef>
              <a:buFontTx/>
              <a:buNone/>
            </a:pPr>
            <a:endParaRPr lang="en-US" altLang="en-US" sz="1800">
              <a:latin typeface="Arial" panose="020B0604020202020204" pitchFamily="34" charset="0"/>
              <a:cs typeface="Arial" panose="020B0604020202020204" pitchFamily="34" charset="0"/>
            </a:endParaRPr>
          </a:p>
          <a:p>
            <a:pPr eaLnBrk="1" hangingPunct="1">
              <a:lnSpc>
                <a:spcPct val="100000"/>
              </a:lnSpc>
              <a:spcBef>
                <a:spcPct val="0"/>
              </a:spcBef>
              <a:buFontTx/>
              <a:buNone/>
            </a:pPr>
            <a:r>
              <a:rPr lang="en-US" altLang="en-US" b="1">
                <a:latin typeface="Arial" panose="020B0604020202020204" pitchFamily="34" charset="0"/>
                <a:cs typeface="Arial" panose="020B0604020202020204" pitchFamily="34" charset="0"/>
              </a:rPr>
              <a:t>ENTICEMENT:</a:t>
            </a:r>
            <a:r>
              <a:rPr lang="en-US" altLang="en-US">
                <a:latin typeface="Arial" panose="020B0604020202020204" pitchFamily="34" charset="0"/>
                <a:cs typeface="Arial" panose="020B0604020202020204" pitchFamily="34" charset="0"/>
              </a:rPr>
              <a:t> False Promise of Love or Friendship, Guilt/Shame, Wanting to Please, Promises of Money/Reward, Protection, Fear </a:t>
            </a:r>
          </a:p>
        </p:txBody>
      </p:sp>
      <p:sp>
        <p:nvSpPr>
          <p:cNvPr id="16388" name="TextBox 9">
            <a:extLst>
              <a:ext uri="{FF2B5EF4-FFF2-40B4-BE49-F238E27FC236}">
                <a16:creationId xmlns:a16="http://schemas.microsoft.com/office/drawing/2014/main" id="{220E81C5-30FF-625D-40DF-8C7D17F43FC9}"/>
              </a:ext>
            </a:extLst>
          </p:cNvPr>
          <p:cNvSpPr txBox="1">
            <a:spLocks noChangeArrowheads="1"/>
          </p:cNvSpPr>
          <p:nvPr/>
        </p:nvSpPr>
        <p:spPr bwMode="auto">
          <a:xfrm>
            <a:off x="569913" y="349250"/>
            <a:ext cx="60325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Human Trafficking Elements, cont.</a:t>
            </a:r>
          </a:p>
        </p:txBody>
      </p:sp>
      <p:pic>
        <p:nvPicPr>
          <p:cNvPr id="16389" name="Picture 1">
            <a:extLst>
              <a:ext uri="{FF2B5EF4-FFF2-40B4-BE49-F238E27FC236}">
                <a16:creationId xmlns:a16="http://schemas.microsoft.com/office/drawing/2014/main" id="{446F9095-D139-5770-2F69-1C03B7C7E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96" t="5247" r="4251" b="5516"/>
          <a:stretch>
            <a:fillRect/>
          </a:stretch>
        </p:blipFill>
        <p:spPr bwMode="auto">
          <a:xfrm>
            <a:off x="7094538" y="0"/>
            <a:ext cx="5097462"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a:extLst>
              <a:ext uri="{FF2B5EF4-FFF2-40B4-BE49-F238E27FC236}">
                <a16:creationId xmlns:a16="http://schemas.microsoft.com/office/drawing/2014/main" id="{EA749141-C5DC-F403-6BC8-C71ABFD22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4" b="15154"/>
          <a:stretch>
            <a:fillRect/>
          </a:stretch>
        </p:blipFill>
        <p:spPr bwMode="auto">
          <a:xfrm>
            <a:off x="0" y="5765800"/>
            <a:ext cx="12192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D147BE9A-4329-BA3A-E024-1716023B7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341"/>
          <a:stretch>
            <a:fillRect/>
          </a:stretch>
        </p:blipFill>
        <p:spPr bwMode="auto">
          <a:xfrm>
            <a:off x="6073775" y="1342239"/>
            <a:ext cx="6118225" cy="481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a:extLst>
              <a:ext uri="{FF2B5EF4-FFF2-40B4-BE49-F238E27FC236}">
                <a16:creationId xmlns:a16="http://schemas.microsoft.com/office/drawing/2014/main" id="{57B1739B-07FB-2F92-7ECE-5BC8310A89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24" b="15154"/>
          <a:stretch>
            <a:fillRect/>
          </a:stretch>
        </p:blipFill>
        <p:spPr bwMode="auto">
          <a:xfrm>
            <a:off x="0" y="5676900"/>
            <a:ext cx="12192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4">
            <a:extLst>
              <a:ext uri="{FF2B5EF4-FFF2-40B4-BE49-F238E27FC236}">
                <a16:creationId xmlns:a16="http://schemas.microsoft.com/office/drawing/2014/main" id="{53ADC016-39BE-F91E-B44E-4D2FD92BF6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544CA9E-4394-4F08-9C29-8EB652A9B73E}" type="slidenum">
              <a:rPr lang="en-US" altLang="en-US" sz="1200" smtClean="0"/>
              <a:pPr fontAlgn="base">
                <a:lnSpc>
                  <a:spcPct val="100000"/>
                </a:lnSpc>
                <a:spcBef>
                  <a:spcPct val="0"/>
                </a:spcBef>
                <a:spcAft>
                  <a:spcPct val="0"/>
                </a:spcAft>
                <a:buFontTx/>
                <a:buNone/>
              </a:pPr>
              <a:t>9</a:t>
            </a:fld>
            <a:endParaRPr lang="en-US" altLang="en-US" sz="1200"/>
          </a:p>
        </p:txBody>
      </p:sp>
      <p:sp>
        <p:nvSpPr>
          <p:cNvPr id="18437" name="TextBox 7">
            <a:extLst>
              <a:ext uri="{FF2B5EF4-FFF2-40B4-BE49-F238E27FC236}">
                <a16:creationId xmlns:a16="http://schemas.microsoft.com/office/drawing/2014/main" id="{D2CEDE8A-EA90-0522-6532-62BB4E402F9F}"/>
              </a:ext>
            </a:extLst>
          </p:cNvPr>
          <p:cNvSpPr txBox="1">
            <a:spLocks noChangeArrowheads="1"/>
          </p:cNvSpPr>
          <p:nvPr/>
        </p:nvSpPr>
        <p:spPr bwMode="auto">
          <a:xfrm>
            <a:off x="276225" y="1633538"/>
            <a:ext cx="56149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b="1">
                <a:latin typeface="Arial" panose="020B0604020202020204" pitchFamily="34" charset="0"/>
                <a:cs typeface="Arial" panose="020B0604020202020204" pitchFamily="34" charset="0"/>
              </a:rPr>
              <a:t>LABOR: </a:t>
            </a:r>
            <a:r>
              <a:rPr lang="en-US" altLang="en-US" sz="2800">
                <a:latin typeface="Arial" panose="020B0604020202020204" pitchFamily="34" charset="0"/>
                <a:cs typeface="Arial" panose="020B0604020202020204" pitchFamily="34" charset="0"/>
              </a:rPr>
              <a:t>Agriculture, Begging, Tourism, Nail Salon, Factory Labor</a:t>
            </a:r>
          </a:p>
          <a:p>
            <a:pPr eaLnBrk="1" hangingPunct="1"/>
            <a:endParaRPr lang="en-US" altLang="en-US" sz="1400">
              <a:latin typeface="Arial" panose="020B0604020202020204" pitchFamily="34" charset="0"/>
              <a:cs typeface="Arial" panose="020B0604020202020204" pitchFamily="34" charset="0"/>
            </a:endParaRPr>
          </a:p>
          <a:p>
            <a:pPr eaLnBrk="1" hangingPunct="1"/>
            <a:r>
              <a:rPr lang="en-US" altLang="en-US" sz="2800" b="1">
                <a:latin typeface="Arial" panose="020B0604020202020204" pitchFamily="34" charset="0"/>
                <a:cs typeface="Arial" panose="020B0604020202020204" pitchFamily="34" charset="0"/>
              </a:rPr>
              <a:t>SEX:</a:t>
            </a:r>
            <a:r>
              <a:rPr lang="en-US" altLang="en-US" sz="2800">
                <a:latin typeface="Arial" panose="020B0604020202020204" pitchFamily="34" charset="0"/>
                <a:cs typeface="Arial" panose="020B0604020202020204" pitchFamily="34" charset="0"/>
              </a:rPr>
              <a:t> Prostitution, Brothels, Clubs, Massage Parlors, Escort Services </a:t>
            </a:r>
          </a:p>
          <a:p>
            <a:pPr eaLnBrk="1" hangingPunct="1"/>
            <a:endParaRPr lang="en-US" altLang="en-US" sz="1400">
              <a:latin typeface="Arial" panose="020B0604020202020204" pitchFamily="34" charset="0"/>
              <a:cs typeface="Arial" panose="020B0604020202020204" pitchFamily="34" charset="0"/>
            </a:endParaRPr>
          </a:p>
          <a:p>
            <a:pPr eaLnBrk="1" hangingPunct="1"/>
            <a:r>
              <a:rPr lang="en-US" altLang="en-US" sz="2800" b="1">
                <a:latin typeface="Arial" panose="020B0604020202020204" pitchFamily="34" charset="0"/>
                <a:cs typeface="Arial" panose="020B0604020202020204" pitchFamily="34" charset="0"/>
              </a:rPr>
              <a:t>DOMESTIC SERVITUDE: </a:t>
            </a:r>
            <a:r>
              <a:rPr lang="en-US" altLang="en-US" sz="2800">
                <a:latin typeface="Arial" panose="020B0604020202020204" pitchFamily="34" charset="0"/>
                <a:cs typeface="Arial" panose="020B0604020202020204" pitchFamily="34" charset="0"/>
              </a:rPr>
              <a:t>Nanny, Live-in Maid, Cook, Landscaper, Butler</a:t>
            </a:r>
          </a:p>
        </p:txBody>
      </p:sp>
      <p:sp>
        <p:nvSpPr>
          <p:cNvPr id="18438" name="TextBox 6">
            <a:extLst>
              <a:ext uri="{FF2B5EF4-FFF2-40B4-BE49-F238E27FC236}">
                <a16:creationId xmlns:a16="http://schemas.microsoft.com/office/drawing/2014/main" id="{DD19ED59-D26D-A389-0F9C-D5FE2603C4C0}"/>
              </a:ext>
            </a:extLst>
          </p:cNvPr>
          <p:cNvSpPr txBox="1">
            <a:spLocks noChangeArrowheads="1"/>
          </p:cNvSpPr>
          <p:nvPr/>
        </p:nvSpPr>
        <p:spPr bwMode="auto">
          <a:xfrm>
            <a:off x="2159000" y="260350"/>
            <a:ext cx="89392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5000" b="1">
                <a:latin typeface="Arial" panose="020B0604020202020204" pitchFamily="34" charset="0"/>
                <a:cs typeface="Arial" panose="020B0604020202020204" pitchFamily="34" charset="0"/>
              </a:rPr>
              <a:t>Types of Human Trafficking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3041</Words>
  <Application>Microsoft Office PowerPoint</Application>
  <PresentationFormat>Widescreen</PresentationFormat>
  <Paragraphs>331</Paragraphs>
  <Slides>26</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Nova Cond</vt:lpstr>
      <vt:lpstr>Calibri</vt:lpstr>
      <vt:lpstr>Calibri Light</vt:lpstr>
      <vt:lpstr>Lato</vt:lpstr>
      <vt:lpstr>Merriweather</vt:lpstr>
      <vt:lpstr>Symbol</vt:lpstr>
      <vt:lpstr>Times New Roman</vt:lpstr>
      <vt:lpstr>Office Theme</vt:lpstr>
      <vt:lpstr>Human Trafficking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Tharpe</dc:creator>
  <cp:lastModifiedBy>Crystal Crowell</cp:lastModifiedBy>
  <cp:revision>2</cp:revision>
  <cp:lastPrinted>2023-04-03T20:32:07Z</cp:lastPrinted>
  <dcterms:created xsi:type="dcterms:W3CDTF">2019-05-15T13:22:31Z</dcterms:created>
  <dcterms:modified xsi:type="dcterms:W3CDTF">2023-06-08T16:32:07Z</dcterms:modified>
</cp:coreProperties>
</file>